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26"/>
  </p:notesMasterIdLst>
  <p:sldIdLst>
    <p:sldId id="957" r:id="rId2"/>
    <p:sldId id="958" r:id="rId3"/>
    <p:sldId id="916" r:id="rId4"/>
    <p:sldId id="920" r:id="rId5"/>
    <p:sldId id="959" r:id="rId6"/>
    <p:sldId id="921" r:id="rId7"/>
    <p:sldId id="923" r:id="rId8"/>
    <p:sldId id="922" r:id="rId9"/>
    <p:sldId id="924" r:id="rId10"/>
    <p:sldId id="960" r:id="rId11"/>
    <p:sldId id="927" r:id="rId12"/>
    <p:sldId id="929" r:id="rId13"/>
    <p:sldId id="928" r:id="rId14"/>
    <p:sldId id="930" r:id="rId15"/>
    <p:sldId id="932" r:id="rId16"/>
    <p:sldId id="933" r:id="rId17"/>
    <p:sldId id="934" r:id="rId18"/>
    <p:sldId id="952" r:id="rId19"/>
    <p:sldId id="956" r:id="rId20"/>
    <p:sldId id="954" r:id="rId21"/>
    <p:sldId id="955" r:id="rId22"/>
    <p:sldId id="938" r:id="rId23"/>
    <p:sldId id="940" r:id="rId24"/>
    <p:sldId id="941"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ally Blennerhassett" initials="WB" lastIdx="1" clrIdx="0">
    <p:extLst>
      <p:ext uri="{19B8F6BF-5375-455C-9EA6-DF929625EA0E}">
        <p15:presenceInfo xmlns:p15="http://schemas.microsoft.com/office/powerpoint/2012/main" userId="a3bccbb68a37642e" providerId="Windows Live"/>
      </p:ext>
    </p:extLst>
  </p:cmAuthor>
  <p:cmAuthor id="2" name="Cox, Nicole (ADV SOL EMEA PS BG CE)" initials="CN(SEPBC" lastIdx="1" clrIdx="1">
    <p:extLst>
      <p:ext uri="{19B8F6BF-5375-455C-9EA6-DF929625EA0E}">
        <p15:presenceInfo xmlns:p15="http://schemas.microsoft.com/office/powerpoint/2012/main" userId="S::nicole.cox@omnetric.com::14dbc5cc-9674-4af5-84b7-7d80d1290f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B24B"/>
    <a:srgbClr val="FFFFFF"/>
    <a:srgbClr val="F9A61A"/>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953" autoAdjust="0"/>
    <p:restoredTop sz="93886" autoAdjust="0"/>
  </p:normalViewPr>
  <p:slideViewPr>
    <p:cSldViewPr snapToGrid="0">
      <p:cViewPr varScale="1">
        <p:scale>
          <a:sx n="60" d="100"/>
          <a:sy n="60" d="100"/>
        </p:scale>
        <p:origin x="774" y="42"/>
      </p:cViewPr>
      <p:guideLst/>
    </p:cSldViewPr>
  </p:slideViewPr>
  <p:notesTextViewPr>
    <p:cViewPr>
      <p:scale>
        <a:sx n="1" d="1"/>
        <a:sy n="1" d="1"/>
      </p:scale>
      <p:origin x="0" y="0"/>
    </p:cViewPr>
  </p:notesTextViewPr>
  <p:sorterViewPr>
    <p:cViewPr>
      <p:scale>
        <a:sx n="142" d="100"/>
        <a:sy n="142" d="100"/>
      </p:scale>
      <p:origin x="0" y="-13770"/>
    </p:cViewPr>
  </p:sorterViewPr>
  <p:notesViewPr>
    <p:cSldViewPr snapToGrid="0">
      <p:cViewPr varScale="1">
        <p:scale>
          <a:sx n="51" d="100"/>
          <a:sy n="51" d="100"/>
        </p:scale>
        <p:origin x="282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8" Type="http://schemas.openxmlformats.org/officeDocument/2006/relationships/image" Target="../media/image184.sv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svg"/><Relationship Id="rId1" Type="http://schemas.openxmlformats.org/officeDocument/2006/relationships/image" Target="../media/image177.png"/><Relationship Id="rId6" Type="http://schemas.openxmlformats.org/officeDocument/2006/relationships/image" Target="../media/image182.svg"/><Relationship Id="rId5" Type="http://schemas.openxmlformats.org/officeDocument/2006/relationships/image" Target="../media/image181.png"/><Relationship Id="rId4" Type="http://schemas.openxmlformats.org/officeDocument/2006/relationships/image" Target="../media/image18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84.svg"/><Relationship Id="rId3" Type="http://schemas.openxmlformats.org/officeDocument/2006/relationships/image" Target="../media/image179.png"/><Relationship Id="rId7" Type="http://schemas.openxmlformats.org/officeDocument/2006/relationships/image" Target="../media/image183.png"/><Relationship Id="rId2" Type="http://schemas.openxmlformats.org/officeDocument/2006/relationships/image" Target="../media/image178.svg"/><Relationship Id="rId1" Type="http://schemas.openxmlformats.org/officeDocument/2006/relationships/image" Target="../media/image177.png"/><Relationship Id="rId6" Type="http://schemas.openxmlformats.org/officeDocument/2006/relationships/image" Target="../media/image182.svg"/><Relationship Id="rId5" Type="http://schemas.openxmlformats.org/officeDocument/2006/relationships/image" Target="../media/image181.png"/><Relationship Id="rId4" Type="http://schemas.openxmlformats.org/officeDocument/2006/relationships/image" Target="../media/image18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2641CA-C700-471B-BEAC-FCD7925618AE}"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D57936A-35C6-4E68-90BE-3DFCBCB6C302}">
      <dgm:prSet/>
      <dgm:spPr/>
      <dgm:t>
        <a:bodyPr/>
        <a:lstStyle/>
        <a:p>
          <a:pPr>
            <a:lnSpc>
              <a:spcPct val="100000"/>
            </a:lnSpc>
          </a:pPr>
          <a:r>
            <a:rPr lang="en-IE" dirty="0"/>
            <a:t>Lawn – Cut as normal but not before April. </a:t>
          </a:r>
          <a:endParaRPr lang="en-US" dirty="0"/>
        </a:p>
      </dgm:t>
    </dgm:pt>
    <dgm:pt modelId="{1357426A-5846-44F6-85A0-2EBD151439CE}" type="parTrans" cxnId="{18C273A2-6313-454A-8D59-4ED56A6C1B86}">
      <dgm:prSet/>
      <dgm:spPr/>
      <dgm:t>
        <a:bodyPr/>
        <a:lstStyle/>
        <a:p>
          <a:endParaRPr lang="en-US"/>
        </a:p>
      </dgm:t>
    </dgm:pt>
    <dgm:pt modelId="{00E1C24F-256F-4EB0-B4A7-B5D9912FDDC2}" type="sibTrans" cxnId="{18C273A2-6313-454A-8D59-4ED56A6C1B86}">
      <dgm:prSet/>
      <dgm:spPr/>
      <dgm:t>
        <a:bodyPr/>
        <a:lstStyle/>
        <a:p>
          <a:endParaRPr lang="en-US"/>
        </a:p>
      </dgm:t>
    </dgm:pt>
    <dgm:pt modelId="{BF2FFD42-972B-452D-B146-3B7AB497AD52}">
      <dgm:prSet/>
      <dgm:spPr/>
      <dgm:t>
        <a:bodyPr/>
        <a:lstStyle/>
        <a:p>
          <a:pPr>
            <a:lnSpc>
              <a:spcPct val="100000"/>
            </a:lnSpc>
          </a:pPr>
          <a:r>
            <a:rPr lang="en-IE" dirty="0"/>
            <a:t>Set aside areas for wild flowers</a:t>
          </a:r>
          <a:endParaRPr lang="en-US" dirty="0"/>
        </a:p>
      </dgm:t>
    </dgm:pt>
    <dgm:pt modelId="{8F1BEEC4-03AC-48A1-91DA-5F11BFCB3BE5}" type="parTrans" cxnId="{8FEB7C30-A23A-4280-990C-75AE129A130C}">
      <dgm:prSet/>
      <dgm:spPr/>
      <dgm:t>
        <a:bodyPr/>
        <a:lstStyle/>
        <a:p>
          <a:endParaRPr lang="en-US"/>
        </a:p>
      </dgm:t>
    </dgm:pt>
    <dgm:pt modelId="{E0D8B3AD-3117-48F1-A59E-43DBAE719B37}" type="sibTrans" cxnId="{8FEB7C30-A23A-4280-990C-75AE129A130C}">
      <dgm:prSet/>
      <dgm:spPr/>
      <dgm:t>
        <a:bodyPr/>
        <a:lstStyle/>
        <a:p>
          <a:endParaRPr lang="en-US"/>
        </a:p>
      </dgm:t>
    </dgm:pt>
    <dgm:pt modelId="{00CC5A0D-4BA3-4F7E-B341-6F4AC859C600}">
      <dgm:prSet/>
      <dgm:spPr/>
      <dgm:t>
        <a:bodyPr/>
        <a:lstStyle/>
        <a:p>
          <a:pPr>
            <a:lnSpc>
              <a:spcPct val="100000"/>
            </a:lnSpc>
          </a:pPr>
          <a:r>
            <a:rPr lang="en-IE" dirty="0"/>
            <a:t>Stop using pesticides</a:t>
          </a:r>
          <a:endParaRPr lang="en-US" dirty="0"/>
        </a:p>
      </dgm:t>
    </dgm:pt>
    <dgm:pt modelId="{B09F736E-4B5E-4035-9831-C75BF169FEFB}" type="parTrans" cxnId="{0E70722A-7179-4CE9-8ACE-46A2F7F9B03D}">
      <dgm:prSet/>
      <dgm:spPr/>
      <dgm:t>
        <a:bodyPr/>
        <a:lstStyle/>
        <a:p>
          <a:endParaRPr lang="en-US"/>
        </a:p>
      </dgm:t>
    </dgm:pt>
    <dgm:pt modelId="{E6BE4E72-89D4-4B84-A9AC-A6DA56F19A68}" type="sibTrans" cxnId="{0E70722A-7179-4CE9-8ACE-46A2F7F9B03D}">
      <dgm:prSet/>
      <dgm:spPr/>
      <dgm:t>
        <a:bodyPr/>
        <a:lstStyle/>
        <a:p>
          <a:endParaRPr lang="en-US"/>
        </a:p>
      </dgm:t>
    </dgm:pt>
    <dgm:pt modelId="{8DD62912-FF5D-4EBF-8262-CE6E5BE8B491}">
      <dgm:prSet/>
      <dgm:spPr/>
      <dgm:t>
        <a:bodyPr/>
        <a:lstStyle/>
        <a:p>
          <a:pPr>
            <a:lnSpc>
              <a:spcPct val="100000"/>
            </a:lnSpc>
          </a:pPr>
          <a:r>
            <a:rPr lang="en-IE" dirty="0"/>
            <a:t>When planting use pollinator friendly plants</a:t>
          </a:r>
          <a:endParaRPr lang="en-US" dirty="0"/>
        </a:p>
      </dgm:t>
    </dgm:pt>
    <dgm:pt modelId="{11D3C2D2-E735-4D97-8697-381F2107A85F}" type="parTrans" cxnId="{46A7C02C-3B73-4D4B-9A1B-14D22836EAF7}">
      <dgm:prSet/>
      <dgm:spPr/>
      <dgm:t>
        <a:bodyPr/>
        <a:lstStyle/>
        <a:p>
          <a:endParaRPr lang="en-US"/>
        </a:p>
      </dgm:t>
    </dgm:pt>
    <dgm:pt modelId="{9296813E-922F-47FB-835E-3AD0675AD458}" type="sibTrans" cxnId="{46A7C02C-3B73-4D4B-9A1B-14D22836EAF7}">
      <dgm:prSet/>
      <dgm:spPr/>
      <dgm:t>
        <a:bodyPr/>
        <a:lstStyle/>
        <a:p>
          <a:endParaRPr lang="en-US"/>
        </a:p>
      </dgm:t>
    </dgm:pt>
    <dgm:pt modelId="{2D86BF9B-75BD-42E7-B112-7DBB4DDEF589}">
      <dgm:prSet/>
      <dgm:spPr/>
      <dgm:t>
        <a:bodyPr/>
        <a:lstStyle/>
        <a:p>
          <a:pPr rtl="0">
            <a:lnSpc>
              <a:spcPct val="100000"/>
            </a:lnSpc>
          </a:pPr>
          <a:r>
            <a:rPr lang="en-US" dirty="0"/>
            <a:t>Use locally-sourced seeds and bee bombs</a:t>
          </a:r>
          <a:endParaRPr lang="en-US" dirty="0">
            <a:latin typeface="Arial"/>
          </a:endParaRPr>
        </a:p>
      </dgm:t>
    </dgm:pt>
    <dgm:pt modelId="{0013B6D3-0054-4EC7-B043-EFE40E63AC6B}" type="sibTrans" cxnId="{20F54D24-8661-486B-8D9C-9AC16FF1C9DA}">
      <dgm:prSet/>
      <dgm:spPr/>
      <dgm:t>
        <a:bodyPr/>
        <a:lstStyle/>
        <a:p>
          <a:endParaRPr lang="en-US"/>
        </a:p>
      </dgm:t>
    </dgm:pt>
    <dgm:pt modelId="{022757E5-4BA2-423F-8AC3-531A80E46EF4}" type="parTrans" cxnId="{20F54D24-8661-486B-8D9C-9AC16FF1C9DA}">
      <dgm:prSet/>
      <dgm:spPr/>
      <dgm:t>
        <a:bodyPr/>
        <a:lstStyle/>
        <a:p>
          <a:endParaRPr lang="en-US"/>
        </a:p>
      </dgm:t>
    </dgm:pt>
    <dgm:pt modelId="{E946F5F5-E2E6-4A87-9B7A-FFE89EEE43B5}">
      <dgm:prSet phldr="0"/>
      <dgm:spPr/>
      <dgm:t>
        <a:bodyPr/>
        <a:lstStyle/>
        <a:p>
          <a:pPr rtl="0">
            <a:lnSpc>
              <a:spcPct val="100000"/>
            </a:lnSpc>
          </a:pPr>
          <a:r>
            <a:rPr lang="en-US" dirty="0">
              <a:latin typeface="Arial"/>
            </a:rPr>
            <a:t>Start small</a:t>
          </a:r>
          <a:endParaRPr lang="en-US" dirty="0"/>
        </a:p>
      </dgm:t>
    </dgm:pt>
    <dgm:pt modelId="{5821D283-3309-4340-82B7-31D54E5F025D}" type="parTrans" cxnId="{D0AAFDC2-CC3C-4031-80E3-74F88DE23AA6}">
      <dgm:prSet/>
      <dgm:spPr/>
      <dgm:t>
        <a:bodyPr/>
        <a:lstStyle/>
        <a:p>
          <a:endParaRPr lang="en-US"/>
        </a:p>
      </dgm:t>
    </dgm:pt>
    <dgm:pt modelId="{0E4E31A5-AF5A-4F02-8749-9DDDD45B5158}" type="sibTrans" cxnId="{D0AAFDC2-CC3C-4031-80E3-74F88DE23AA6}">
      <dgm:prSet/>
      <dgm:spPr/>
      <dgm:t>
        <a:bodyPr/>
        <a:lstStyle/>
        <a:p>
          <a:endParaRPr lang="en-US"/>
        </a:p>
      </dgm:t>
    </dgm:pt>
    <dgm:pt modelId="{EC3204FF-7FF0-459F-8327-0CB10B570898}" type="pres">
      <dgm:prSet presAssocID="{212641CA-C700-471B-BEAC-FCD7925618AE}" presName="root" presStyleCnt="0">
        <dgm:presLayoutVars>
          <dgm:dir/>
          <dgm:resizeHandles val="exact"/>
        </dgm:presLayoutVars>
      </dgm:prSet>
      <dgm:spPr/>
    </dgm:pt>
    <dgm:pt modelId="{F005507C-4B92-458C-ACCD-A7BEE09C13D8}" type="pres">
      <dgm:prSet presAssocID="{2D57936A-35C6-4E68-90BE-3DFCBCB6C302}" presName="compNode" presStyleCnt="0"/>
      <dgm:spPr/>
    </dgm:pt>
    <dgm:pt modelId="{037C09A6-CF49-4505-BA1D-7A3D4C52D5BD}" type="pres">
      <dgm:prSet presAssocID="{2D57936A-35C6-4E68-90BE-3DFCBCB6C302}" presName="bgRect" presStyleLbl="bgShp" presStyleIdx="0" presStyleCnt="6" custLinFactNeighborX="-1495" custLinFactNeighborY="-23722"/>
      <dgm:spPr/>
    </dgm:pt>
    <dgm:pt modelId="{7BB7246D-D50C-49E1-B1D3-4C21EDF879BE}" type="pres">
      <dgm:prSet presAssocID="{2D57936A-35C6-4E68-90BE-3DFCBCB6C302}" presName="iconRect" presStyleLbl="node1" presStyleIdx="0" presStyleCnt="6"/>
      <dgm:spPr>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ower in pot"/>
        </a:ext>
      </dgm:extLst>
    </dgm:pt>
    <dgm:pt modelId="{4A3B21DE-B96C-48E9-8936-F823C851AA73}" type="pres">
      <dgm:prSet presAssocID="{2D57936A-35C6-4E68-90BE-3DFCBCB6C302}" presName="spaceRect" presStyleCnt="0"/>
      <dgm:spPr/>
    </dgm:pt>
    <dgm:pt modelId="{3AAEC76A-3933-4418-86E7-440B9778E58C}" type="pres">
      <dgm:prSet presAssocID="{2D57936A-35C6-4E68-90BE-3DFCBCB6C302}" presName="parTx" presStyleLbl="revTx" presStyleIdx="0" presStyleCnt="6">
        <dgm:presLayoutVars>
          <dgm:chMax val="0"/>
          <dgm:chPref val="0"/>
        </dgm:presLayoutVars>
      </dgm:prSet>
      <dgm:spPr/>
    </dgm:pt>
    <dgm:pt modelId="{D0C8EB6C-17D8-428A-9AB1-3779BA394E64}" type="pres">
      <dgm:prSet presAssocID="{00E1C24F-256F-4EB0-B4A7-B5D9912FDDC2}" presName="sibTrans" presStyleCnt="0"/>
      <dgm:spPr/>
    </dgm:pt>
    <dgm:pt modelId="{F580351D-DA13-4A96-B547-5FD063E8BA8D}" type="pres">
      <dgm:prSet presAssocID="{BF2FFD42-972B-452D-B146-3B7AB497AD52}" presName="compNode" presStyleCnt="0"/>
      <dgm:spPr/>
    </dgm:pt>
    <dgm:pt modelId="{00F01010-84F1-4415-8EAB-18731F4681F9}" type="pres">
      <dgm:prSet presAssocID="{BF2FFD42-972B-452D-B146-3B7AB497AD52}" presName="bgRect" presStyleLbl="bgShp" presStyleIdx="1" presStyleCnt="6"/>
      <dgm:spPr/>
    </dgm:pt>
    <dgm:pt modelId="{2085B737-A400-4ED6-99B2-492EB2FB9A9A}" type="pres">
      <dgm:prSet presAssocID="{BF2FFD42-972B-452D-B146-3B7AB497AD52}" presName="iconRect" presStyleLbl="node1" presStyleIdx="1" presStyleCnt="6"/>
      <dgm:spPr>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lower"/>
        </a:ext>
      </dgm:extLst>
    </dgm:pt>
    <dgm:pt modelId="{FF13AD93-D2F1-497B-BE87-A6F310240A3D}" type="pres">
      <dgm:prSet presAssocID="{BF2FFD42-972B-452D-B146-3B7AB497AD52}" presName="spaceRect" presStyleCnt="0"/>
      <dgm:spPr/>
    </dgm:pt>
    <dgm:pt modelId="{5637593C-AF53-473D-B0B0-C3D818768205}" type="pres">
      <dgm:prSet presAssocID="{BF2FFD42-972B-452D-B146-3B7AB497AD52}" presName="parTx" presStyleLbl="revTx" presStyleIdx="1" presStyleCnt="6">
        <dgm:presLayoutVars>
          <dgm:chMax val="0"/>
          <dgm:chPref val="0"/>
        </dgm:presLayoutVars>
      </dgm:prSet>
      <dgm:spPr/>
    </dgm:pt>
    <dgm:pt modelId="{86C2A639-39DC-4A44-90C2-240643501B97}" type="pres">
      <dgm:prSet presAssocID="{E0D8B3AD-3117-48F1-A59E-43DBAE719B37}" presName="sibTrans" presStyleCnt="0"/>
      <dgm:spPr/>
    </dgm:pt>
    <dgm:pt modelId="{55A4CD8C-B53C-4FBF-8DBC-D97AC3429360}" type="pres">
      <dgm:prSet presAssocID="{00CC5A0D-4BA3-4F7E-B341-6F4AC859C600}" presName="compNode" presStyleCnt="0"/>
      <dgm:spPr/>
    </dgm:pt>
    <dgm:pt modelId="{5B6FBAA4-85C8-43D3-9340-DEB2DD768E31}" type="pres">
      <dgm:prSet presAssocID="{00CC5A0D-4BA3-4F7E-B341-6F4AC859C600}" presName="bgRect" presStyleLbl="bgShp" presStyleIdx="2" presStyleCnt="6"/>
      <dgm:spPr/>
    </dgm:pt>
    <dgm:pt modelId="{2BB4A29C-D7E6-4562-AAB3-3710C30C4421}" type="pres">
      <dgm:prSet presAssocID="{00CC5A0D-4BA3-4F7E-B341-6F4AC859C600}" presName="iconRect" presStyleLbl="node1" presStyleIdx="2" presStyleCnt="6"/>
      <dgm:spPr>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No sign"/>
        </a:ext>
      </dgm:extLst>
    </dgm:pt>
    <dgm:pt modelId="{E6A78FC3-C027-4221-84A1-C04CFE1A3E4A}" type="pres">
      <dgm:prSet presAssocID="{00CC5A0D-4BA3-4F7E-B341-6F4AC859C600}" presName="spaceRect" presStyleCnt="0"/>
      <dgm:spPr/>
    </dgm:pt>
    <dgm:pt modelId="{6B964BD3-B8E5-4B70-A0CF-234B340CA129}" type="pres">
      <dgm:prSet presAssocID="{00CC5A0D-4BA3-4F7E-B341-6F4AC859C600}" presName="parTx" presStyleLbl="revTx" presStyleIdx="2" presStyleCnt="6">
        <dgm:presLayoutVars>
          <dgm:chMax val="0"/>
          <dgm:chPref val="0"/>
        </dgm:presLayoutVars>
      </dgm:prSet>
      <dgm:spPr/>
    </dgm:pt>
    <dgm:pt modelId="{62BCDD2F-8E99-4688-87EB-CCA11D2BF54D}" type="pres">
      <dgm:prSet presAssocID="{E6BE4E72-89D4-4B84-A9AC-A6DA56F19A68}" presName="sibTrans" presStyleCnt="0"/>
      <dgm:spPr/>
    </dgm:pt>
    <dgm:pt modelId="{F09F99B3-0B89-49E8-A7A8-A9A93CD3D235}" type="pres">
      <dgm:prSet presAssocID="{8DD62912-FF5D-4EBF-8262-CE6E5BE8B491}" presName="compNode" presStyleCnt="0"/>
      <dgm:spPr/>
    </dgm:pt>
    <dgm:pt modelId="{54DDF5A2-7B9D-4DE5-B28C-0BFA79E0F754}" type="pres">
      <dgm:prSet presAssocID="{8DD62912-FF5D-4EBF-8262-CE6E5BE8B491}" presName="bgRect" presStyleLbl="bgShp" presStyleIdx="3" presStyleCnt="6"/>
      <dgm:spPr/>
    </dgm:pt>
    <dgm:pt modelId="{60721A81-A10F-4167-81D4-53D6B06A839E}" type="pres">
      <dgm:prSet presAssocID="{8DD62912-FF5D-4EBF-8262-CE6E5BE8B491}" presName="iconRect" presStyleLbl="node1" presStyleIdx="3" presStyleCnt="6"/>
      <dgm:spPr>
        <a:blipFill>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Plant"/>
        </a:ext>
      </dgm:extLst>
    </dgm:pt>
    <dgm:pt modelId="{AA7B6969-9C48-4065-9073-D587617E6AD4}" type="pres">
      <dgm:prSet presAssocID="{8DD62912-FF5D-4EBF-8262-CE6E5BE8B491}" presName="spaceRect" presStyleCnt="0"/>
      <dgm:spPr/>
    </dgm:pt>
    <dgm:pt modelId="{E1E67231-17F4-495D-BFB8-C629FA736C42}" type="pres">
      <dgm:prSet presAssocID="{8DD62912-FF5D-4EBF-8262-CE6E5BE8B491}" presName="parTx" presStyleLbl="revTx" presStyleIdx="3" presStyleCnt="6">
        <dgm:presLayoutVars>
          <dgm:chMax val="0"/>
          <dgm:chPref val="0"/>
        </dgm:presLayoutVars>
      </dgm:prSet>
      <dgm:spPr/>
    </dgm:pt>
    <dgm:pt modelId="{56381961-6F6E-4021-AA8A-5ABE085A7992}" type="pres">
      <dgm:prSet presAssocID="{9296813E-922F-47FB-835E-3AD0675AD458}" presName="sibTrans" presStyleCnt="0"/>
      <dgm:spPr/>
    </dgm:pt>
    <dgm:pt modelId="{2A160D15-AB60-435A-8A36-D82B8385B400}" type="pres">
      <dgm:prSet presAssocID="{2D86BF9B-75BD-42E7-B112-7DBB4DDEF589}" presName="compNode" presStyleCnt="0"/>
      <dgm:spPr/>
    </dgm:pt>
    <dgm:pt modelId="{2625571A-860E-4764-A679-740D4881A715}" type="pres">
      <dgm:prSet presAssocID="{2D86BF9B-75BD-42E7-B112-7DBB4DDEF589}" presName="bgRect" presStyleLbl="bgShp" presStyleIdx="4" presStyleCnt="6"/>
      <dgm:spPr/>
    </dgm:pt>
    <dgm:pt modelId="{52ED0496-ECFA-498D-9DD0-B78C4DDD8C72}" type="pres">
      <dgm:prSet presAssocID="{2D86BF9B-75BD-42E7-B112-7DBB4DDEF589}" presName="iconRect" presStyleLbl="node1" presStyleIdx="4" presStyleCnt="6"/>
      <dgm:spPr>
        <a:blipFill rotWithShape="1">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pt>
    <dgm:pt modelId="{4A107119-17E3-46BA-A028-45E8BD200B05}" type="pres">
      <dgm:prSet presAssocID="{2D86BF9B-75BD-42E7-B112-7DBB4DDEF589}" presName="spaceRect" presStyleCnt="0"/>
      <dgm:spPr/>
    </dgm:pt>
    <dgm:pt modelId="{9F9D803F-93A9-48D3-92BE-FC30A36E03AC}" type="pres">
      <dgm:prSet presAssocID="{2D86BF9B-75BD-42E7-B112-7DBB4DDEF589}" presName="parTx" presStyleLbl="revTx" presStyleIdx="4" presStyleCnt="6">
        <dgm:presLayoutVars>
          <dgm:chMax val="0"/>
          <dgm:chPref val="0"/>
        </dgm:presLayoutVars>
      </dgm:prSet>
      <dgm:spPr/>
    </dgm:pt>
    <dgm:pt modelId="{80BF172A-8DD1-433C-B5D9-EEC0E4A45113}" type="pres">
      <dgm:prSet presAssocID="{0013B6D3-0054-4EC7-B043-EFE40E63AC6B}" presName="sibTrans" presStyleCnt="0"/>
      <dgm:spPr/>
    </dgm:pt>
    <dgm:pt modelId="{D054B474-C811-4AE5-9C5E-CBFBCA3EDC5D}" type="pres">
      <dgm:prSet presAssocID="{E946F5F5-E2E6-4A87-9B7A-FFE89EEE43B5}" presName="compNode" presStyleCnt="0"/>
      <dgm:spPr/>
    </dgm:pt>
    <dgm:pt modelId="{B813B821-CCA2-48E6-A883-B25A0BA9750C}" type="pres">
      <dgm:prSet presAssocID="{E946F5F5-E2E6-4A87-9B7A-FFE89EEE43B5}" presName="bgRect" presStyleLbl="bgShp" presStyleIdx="5" presStyleCnt="6"/>
      <dgm:spPr/>
    </dgm:pt>
    <dgm:pt modelId="{C6309D65-1BDB-4A11-A25D-7C99F0B4CF5E}" type="pres">
      <dgm:prSet presAssocID="{E946F5F5-E2E6-4A87-9B7A-FFE89EEE43B5}" presName="iconRect" presStyleLbl="node1" presStyleIdx="5" presStyleCnt="6"/>
      <dgm:spPr/>
    </dgm:pt>
    <dgm:pt modelId="{59F3E9D5-BBEA-4CC7-9C16-F04780891C1B}" type="pres">
      <dgm:prSet presAssocID="{E946F5F5-E2E6-4A87-9B7A-FFE89EEE43B5}" presName="spaceRect" presStyleCnt="0"/>
      <dgm:spPr/>
    </dgm:pt>
    <dgm:pt modelId="{01F0F588-4A74-4B05-8733-BD5C4AB164AC}" type="pres">
      <dgm:prSet presAssocID="{E946F5F5-E2E6-4A87-9B7A-FFE89EEE43B5}" presName="parTx" presStyleLbl="revTx" presStyleIdx="5" presStyleCnt="6">
        <dgm:presLayoutVars>
          <dgm:chMax val="0"/>
          <dgm:chPref val="0"/>
        </dgm:presLayoutVars>
      </dgm:prSet>
      <dgm:spPr/>
    </dgm:pt>
  </dgm:ptLst>
  <dgm:cxnLst>
    <dgm:cxn modelId="{6BD99020-A317-4CC0-BD05-7B17FFA9EBD3}" type="presOf" srcId="{E946F5F5-E2E6-4A87-9B7A-FFE89EEE43B5}" destId="{01F0F588-4A74-4B05-8733-BD5C4AB164AC}" srcOrd="0" destOrd="0" presId="urn:microsoft.com/office/officeart/2018/2/layout/IconVerticalSolidList"/>
    <dgm:cxn modelId="{20F54D24-8661-486B-8D9C-9AC16FF1C9DA}" srcId="{212641CA-C700-471B-BEAC-FCD7925618AE}" destId="{2D86BF9B-75BD-42E7-B112-7DBB4DDEF589}" srcOrd="4" destOrd="0" parTransId="{022757E5-4BA2-423F-8AC3-531A80E46EF4}" sibTransId="{0013B6D3-0054-4EC7-B043-EFE40E63AC6B}"/>
    <dgm:cxn modelId="{0E70722A-7179-4CE9-8ACE-46A2F7F9B03D}" srcId="{212641CA-C700-471B-BEAC-FCD7925618AE}" destId="{00CC5A0D-4BA3-4F7E-B341-6F4AC859C600}" srcOrd="2" destOrd="0" parTransId="{B09F736E-4B5E-4035-9831-C75BF169FEFB}" sibTransId="{E6BE4E72-89D4-4B84-A9AC-A6DA56F19A68}"/>
    <dgm:cxn modelId="{46A7C02C-3B73-4D4B-9A1B-14D22836EAF7}" srcId="{212641CA-C700-471B-BEAC-FCD7925618AE}" destId="{8DD62912-FF5D-4EBF-8262-CE6E5BE8B491}" srcOrd="3" destOrd="0" parTransId="{11D3C2D2-E735-4D97-8697-381F2107A85F}" sibTransId="{9296813E-922F-47FB-835E-3AD0675AD458}"/>
    <dgm:cxn modelId="{8FEB7C30-A23A-4280-990C-75AE129A130C}" srcId="{212641CA-C700-471B-BEAC-FCD7925618AE}" destId="{BF2FFD42-972B-452D-B146-3B7AB497AD52}" srcOrd="1" destOrd="0" parTransId="{8F1BEEC4-03AC-48A1-91DA-5F11BFCB3BE5}" sibTransId="{E0D8B3AD-3117-48F1-A59E-43DBAE719B37}"/>
    <dgm:cxn modelId="{6227E25F-41B2-4A05-B2D8-DA0211B3D9D0}" type="presOf" srcId="{8DD62912-FF5D-4EBF-8262-CE6E5BE8B491}" destId="{E1E67231-17F4-495D-BFB8-C629FA736C42}" srcOrd="0" destOrd="0" presId="urn:microsoft.com/office/officeart/2018/2/layout/IconVerticalSolidList"/>
    <dgm:cxn modelId="{22BD6C53-C4CF-42C9-854D-81F7D83A2C17}" type="presOf" srcId="{2D86BF9B-75BD-42E7-B112-7DBB4DDEF589}" destId="{9F9D803F-93A9-48D3-92BE-FC30A36E03AC}" srcOrd="0" destOrd="0" presId="urn:microsoft.com/office/officeart/2018/2/layout/IconVerticalSolidList"/>
    <dgm:cxn modelId="{8C9E1559-3ADF-4CDE-879D-929E591C8F31}" type="presOf" srcId="{BF2FFD42-972B-452D-B146-3B7AB497AD52}" destId="{5637593C-AF53-473D-B0B0-C3D818768205}" srcOrd="0" destOrd="0" presId="urn:microsoft.com/office/officeart/2018/2/layout/IconVerticalSolidList"/>
    <dgm:cxn modelId="{18C273A2-6313-454A-8D59-4ED56A6C1B86}" srcId="{212641CA-C700-471B-BEAC-FCD7925618AE}" destId="{2D57936A-35C6-4E68-90BE-3DFCBCB6C302}" srcOrd="0" destOrd="0" parTransId="{1357426A-5846-44F6-85A0-2EBD151439CE}" sibTransId="{00E1C24F-256F-4EB0-B4A7-B5D9912FDDC2}"/>
    <dgm:cxn modelId="{822483AF-DED7-4E96-B98A-B22005914878}" type="presOf" srcId="{212641CA-C700-471B-BEAC-FCD7925618AE}" destId="{EC3204FF-7FF0-459F-8327-0CB10B570898}" srcOrd="0" destOrd="0" presId="urn:microsoft.com/office/officeart/2018/2/layout/IconVerticalSolidList"/>
    <dgm:cxn modelId="{55371FBE-0754-4F5E-AA56-BA1199EFE39B}" type="presOf" srcId="{00CC5A0D-4BA3-4F7E-B341-6F4AC859C600}" destId="{6B964BD3-B8E5-4B70-A0CF-234B340CA129}" srcOrd="0" destOrd="0" presId="urn:microsoft.com/office/officeart/2018/2/layout/IconVerticalSolidList"/>
    <dgm:cxn modelId="{1843D3C0-639D-42C1-93DC-D0D3B6CA4520}" type="presOf" srcId="{2D57936A-35C6-4E68-90BE-3DFCBCB6C302}" destId="{3AAEC76A-3933-4418-86E7-440B9778E58C}" srcOrd="0" destOrd="0" presId="urn:microsoft.com/office/officeart/2018/2/layout/IconVerticalSolidList"/>
    <dgm:cxn modelId="{D0AAFDC2-CC3C-4031-80E3-74F88DE23AA6}" srcId="{212641CA-C700-471B-BEAC-FCD7925618AE}" destId="{E946F5F5-E2E6-4A87-9B7A-FFE89EEE43B5}" srcOrd="5" destOrd="0" parTransId="{5821D283-3309-4340-82B7-31D54E5F025D}" sibTransId="{0E4E31A5-AF5A-4F02-8749-9DDDD45B5158}"/>
    <dgm:cxn modelId="{D3CF1225-8B3B-4FB7-A2E6-EF06CF211443}" type="presParOf" srcId="{EC3204FF-7FF0-459F-8327-0CB10B570898}" destId="{F005507C-4B92-458C-ACCD-A7BEE09C13D8}" srcOrd="0" destOrd="0" presId="urn:microsoft.com/office/officeart/2018/2/layout/IconVerticalSolidList"/>
    <dgm:cxn modelId="{46ACE0DE-BE6A-43F4-A86C-FBED6F2EB02B}" type="presParOf" srcId="{F005507C-4B92-458C-ACCD-A7BEE09C13D8}" destId="{037C09A6-CF49-4505-BA1D-7A3D4C52D5BD}" srcOrd="0" destOrd="0" presId="urn:microsoft.com/office/officeart/2018/2/layout/IconVerticalSolidList"/>
    <dgm:cxn modelId="{FE073276-BC97-4118-9D34-C079E09A732E}" type="presParOf" srcId="{F005507C-4B92-458C-ACCD-A7BEE09C13D8}" destId="{7BB7246D-D50C-49E1-B1D3-4C21EDF879BE}" srcOrd="1" destOrd="0" presId="urn:microsoft.com/office/officeart/2018/2/layout/IconVerticalSolidList"/>
    <dgm:cxn modelId="{3F7BDDE3-8D47-4B35-BF91-163F7C8FB325}" type="presParOf" srcId="{F005507C-4B92-458C-ACCD-A7BEE09C13D8}" destId="{4A3B21DE-B96C-48E9-8936-F823C851AA73}" srcOrd="2" destOrd="0" presId="urn:microsoft.com/office/officeart/2018/2/layout/IconVerticalSolidList"/>
    <dgm:cxn modelId="{33DAD641-1C12-4129-9A90-2612909F1584}" type="presParOf" srcId="{F005507C-4B92-458C-ACCD-A7BEE09C13D8}" destId="{3AAEC76A-3933-4418-86E7-440B9778E58C}" srcOrd="3" destOrd="0" presId="urn:microsoft.com/office/officeart/2018/2/layout/IconVerticalSolidList"/>
    <dgm:cxn modelId="{D5229253-D64B-4530-814A-009BFD1BBAB9}" type="presParOf" srcId="{EC3204FF-7FF0-459F-8327-0CB10B570898}" destId="{D0C8EB6C-17D8-428A-9AB1-3779BA394E64}" srcOrd="1" destOrd="0" presId="urn:microsoft.com/office/officeart/2018/2/layout/IconVerticalSolidList"/>
    <dgm:cxn modelId="{10930866-EB3D-46BE-AD2F-C9EBD7C259C5}" type="presParOf" srcId="{EC3204FF-7FF0-459F-8327-0CB10B570898}" destId="{F580351D-DA13-4A96-B547-5FD063E8BA8D}" srcOrd="2" destOrd="0" presId="urn:microsoft.com/office/officeart/2018/2/layout/IconVerticalSolidList"/>
    <dgm:cxn modelId="{ABB88DFE-FA4F-4899-B313-4B686712DC5D}" type="presParOf" srcId="{F580351D-DA13-4A96-B547-5FD063E8BA8D}" destId="{00F01010-84F1-4415-8EAB-18731F4681F9}" srcOrd="0" destOrd="0" presId="urn:microsoft.com/office/officeart/2018/2/layout/IconVerticalSolidList"/>
    <dgm:cxn modelId="{D56E63FF-1416-4B52-BC55-9978204831E5}" type="presParOf" srcId="{F580351D-DA13-4A96-B547-5FD063E8BA8D}" destId="{2085B737-A400-4ED6-99B2-492EB2FB9A9A}" srcOrd="1" destOrd="0" presId="urn:microsoft.com/office/officeart/2018/2/layout/IconVerticalSolidList"/>
    <dgm:cxn modelId="{94D18D71-FB6C-4027-BA05-94260E4E7DAD}" type="presParOf" srcId="{F580351D-DA13-4A96-B547-5FD063E8BA8D}" destId="{FF13AD93-D2F1-497B-BE87-A6F310240A3D}" srcOrd="2" destOrd="0" presId="urn:microsoft.com/office/officeart/2018/2/layout/IconVerticalSolidList"/>
    <dgm:cxn modelId="{4D6DC6DB-8F1D-4A18-916F-5AD4F4890BDC}" type="presParOf" srcId="{F580351D-DA13-4A96-B547-5FD063E8BA8D}" destId="{5637593C-AF53-473D-B0B0-C3D818768205}" srcOrd="3" destOrd="0" presId="urn:microsoft.com/office/officeart/2018/2/layout/IconVerticalSolidList"/>
    <dgm:cxn modelId="{A11D965D-BEC3-45BD-B947-B6067FDD90FE}" type="presParOf" srcId="{EC3204FF-7FF0-459F-8327-0CB10B570898}" destId="{86C2A639-39DC-4A44-90C2-240643501B97}" srcOrd="3" destOrd="0" presId="urn:microsoft.com/office/officeart/2018/2/layout/IconVerticalSolidList"/>
    <dgm:cxn modelId="{9E98CE87-F7B3-44AF-81D8-ED63F9EEB573}" type="presParOf" srcId="{EC3204FF-7FF0-459F-8327-0CB10B570898}" destId="{55A4CD8C-B53C-4FBF-8DBC-D97AC3429360}" srcOrd="4" destOrd="0" presId="urn:microsoft.com/office/officeart/2018/2/layout/IconVerticalSolidList"/>
    <dgm:cxn modelId="{B06D7147-CD46-41EB-91F5-956C993CCC81}" type="presParOf" srcId="{55A4CD8C-B53C-4FBF-8DBC-D97AC3429360}" destId="{5B6FBAA4-85C8-43D3-9340-DEB2DD768E31}" srcOrd="0" destOrd="0" presId="urn:microsoft.com/office/officeart/2018/2/layout/IconVerticalSolidList"/>
    <dgm:cxn modelId="{347F2D99-E4DC-4050-8CB2-6E5FCDCF07C8}" type="presParOf" srcId="{55A4CD8C-B53C-4FBF-8DBC-D97AC3429360}" destId="{2BB4A29C-D7E6-4562-AAB3-3710C30C4421}" srcOrd="1" destOrd="0" presId="urn:microsoft.com/office/officeart/2018/2/layout/IconVerticalSolidList"/>
    <dgm:cxn modelId="{1D7A3854-31D8-4303-9D6D-5B560A126CFE}" type="presParOf" srcId="{55A4CD8C-B53C-4FBF-8DBC-D97AC3429360}" destId="{E6A78FC3-C027-4221-84A1-C04CFE1A3E4A}" srcOrd="2" destOrd="0" presId="urn:microsoft.com/office/officeart/2018/2/layout/IconVerticalSolidList"/>
    <dgm:cxn modelId="{DCE30592-A874-4690-A267-62F484F6E7CB}" type="presParOf" srcId="{55A4CD8C-B53C-4FBF-8DBC-D97AC3429360}" destId="{6B964BD3-B8E5-4B70-A0CF-234B340CA129}" srcOrd="3" destOrd="0" presId="urn:microsoft.com/office/officeart/2018/2/layout/IconVerticalSolidList"/>
    <dgm:cxn modelId="{B2BAA95D-BDA8-4DFA-9C4E-5B141126F342}" type="presParOf" srcId="{EC3204FF-7FF0-459F-8327-0CB10B570898}" destId="{62BCDD2F-8E99-4688-87EB-CCA11D2BF54D}" srcOrd="5" destOrd="0" presId="urn:microsoft.com/office/officeart/2018/2/layout/IconVerticalSolidList"/>
    <dgm:cxn modelId="{E84AE02D-BCDC-4483-9F56-5FDA58BCC21D}" type="presParOf" srcId="{EC3204FF-7FF0-459F-8327-0CB10B570898}" destId="{F09F99B3-0B89-49E8-A7A8-A9A93CD3D235}" srcOrd="6" destOrd="0" presId="urn:microsoft.com/office/officeart/2018/2/layout/IconVerticalSolidList"/>
    <dgm:cxn modelId="{82534299-9EF2-4DC3-978D-5068F528A35D}" type="presParOf" srcId="{F09F99B3-0B89-49E8-A7A8-A9A93CD3D235}" destId="{54DDF5A2-7B9D-4DE5-B28C-0BFA79E0F754}" srcOrd="0" destOrd="0" presId="urn:microsoft.com/office/officeart/2018/2/layout/IconVerticalSolidList"/>
    <dgm:cxn modelId="{0CA5812F-A44B-4BE0-9EA0-6A7908873DAD}" type="presParOf" srcId="{F09F99B3-0B89-49E8-A7A8-A9A93CD3D235}" destId="{60721A81-A10F-4167-81D4-53D6B06A839E}" srcOrd="1" destOrd="0" presId="urn:microsoft.com/office/officeart/2018/2/layout/IconVerticalSolidList"/>
    <dgm:cxn modelId="{5D03BC35-8A39-4432-8783-6B70F1B24395}" type="presParOf" srcId="{F09F99B3-0B89-49E8-A7A8-A9A93CD3D235}" destId="{AA7B6969-9C48-4065-9073-D587617E6AD4}" srcOrd="2" destOrd="0" presId="urn:microsoft.com/office/officeart/2018/2/layout/IconVerticalSolidList"/>
    <dgm:cxn modelId="{70363972-FCA2-4603-910E-D6E0465BF7C0}" type="presParOf" srcId="{F09F99B3-0B89-49E8-A7A8-A9A93CD3D235}" destId="{E1E67231-17F4-495D-BFB8-C629FA736C42}" srcOrd="3" destOrd="0" presId="urn:microsoft.com/office/officeart/2018/2/layout/IconVerticalSolidList"/>
    <dgm:cxn modelId="{864451C3-5A37-4292-9A9C-B635563C41AF}" type="presParOf" srcId="{EC3204FF-7FF0-459F-8327-0CB10B570898}" destId="{56381961-6F6E-4021-AA8A-5ABE085A7992}" srcOrd="7" destOrd="0" presId="urn:microsoft.com/office/officeart/2018/2/layout/IconVerticalSolidList"/>
    <dgm:cxn modelId="{A529193D-8135-4698-B224-66BC0A2350A8}" type="presParOf" srcId="{EC3204FF-7FF0-459F-8327-0CB10B570898}" destId="{2A160D15-AB60-435A-8A36-D82B8385B400}" srcOrd="8" destOrd="0" presId="urn:microsoft.com/office/officeart/2018/2/layout/IconVerticalSolidList"/>
    <dgm:cxn modelId="{61A916CC-4C7A-48EB-9542-AE85C5F1C928}" type="presParOf" srcId="{2A160D15-AB60-435A-8A36-D82B8385B400}" destId="{2625571A-860E-4764-A679-740D4881A715}" srcOrd="0" destOrd="0" presId="urn:microsoft.com/office/officeart/2018/2/layout/IconVerticalSolidList"/>
    <dgm:cxn modelId="{00C35E51-425D-4F21-9372-506D17984C73}" type="presParOf" srcId="{2A160D15-AB60-435A-8A36-D82B8385B400}" destId="{52ED0496-ECFA-498D-9DD0-B78C4DDD8C72}" srcOrd="1" destOrd="0" presId="urn:microsoft.com/office/officeart/2018/2/layout/IconVerticalSolidList"/>
    <dgm:cxn modelId="{966002A7-EE6E-4EF7-A2EA-A1C2A00CD352}" type="presParOf" srcId="{2A160D15-AB60-435A-8A36-D82B8385B400}" destId="{4A107119-17E3-46BA-A028-45E8BD200B05}" srcOrd="2" destOrd="0" presId="urn:microsoft.com/office/officeart/2018/2/layout/IconVerticalSolidList"/>
    <dgm:cxn modelId="{60AA2B7F-97AD-4B2F-8ED3-907E06397D78}" type="presParOf" srcId="{2A160D15-AB60-435A-8A36-D82B8385B400}" destId="{9F9D803F-93A9-48D3-92BE-FC30A36E03AC}" srcOrd="3" destOrd="0" presId="urn:microsoft.com/office/officeart/2018/2/layout/IconVerticalSolidList"/>
    <dgm:cxn modelId="{63C00B8D-6036-43D7-9BFF-D5CBA605B406}" type="presParOf" srcId="{EC3204FF-7FF0-459F-8327-0CB10B570898}" destId="{80BF172A-8DD1-433C-B5D9-EEC0E4A45113}" srcOrd="9" destOrd="0" presId="urn:microsoft.com/office/officeart/2018/2/layout/IconVerticalSolidList"/>
    <dgm:cxn modelId="{C49BCAA6-178D-436F-8431-F4E2109E9EC5}" type="presParOf" srcId="{EC3204FF-7FF0-459F-8327-0CB10B570898}" destId="{D054B474-C811-4AE5-9C5E-CBFBCA3EDC5D}" srcOrd="10" destOrd="0" presId="urn:microsoft.com/office/officeart/2018/2/layout/IconVerticalSolidList"/>
    <dgm:cxn modelId="{776E76A2-BE39-4774-9252-90A515696513}" type="presParOf" srcId="{D054B474-C811-4AE5-9C5E-CBFBCA3EDC5D}" destId="{B813B821-CCA2-48E6-A883-B25A0BA9750C}" srcOrd="0" destOrd="0" presId="urn:microsoft.com/office/officeart/2018/2/layout/IconVerticalSolidList"/>
    <dgm:cxn modelId="{7D1EB8F2-637A-4097-B86F-85D576FFB78E}" type="presParOf" srcId="{D054B474-C811-4AE5-9C5E-CBFBCA3EDC5D}" destId="{C6309D65-1BDB-4A11-A25D-7C99F0B4CF5E}" srcOrd="1" destOrd="0" presId="urn:microsoft.com/office/officeart/2018/2/layout/IconVerticalSolidList"/>
    <dgm:cxn modelId="{8F780FD5-0C2D-4292-905B-E8E6B1303123}" type="presParOf" srcId="{D054B474-C811-4AE5-9C5E-CBFBCA3EDC5D}" destId="{59F3E9D5-BBEA-4CC7-9C16-F04780891C1B}" srcOrd="2" destOrd="0" presId="urn:microsoft.com/office/officeart/2018/2/layout/IconVerticalSolidList"/>
    <dgm:cxn modelId="{059F344E-D99D-48C5-A9E0-D27139886604}" type="presParOf" srcId="{D054B474-C811-4AE5-9C5E-CBFBCA3EDC5D}" destId="{01F0F588-4A74-4B05-8733-BD5C4AB164AC}"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C09A6-CF49-4505-BA1D-7A3D4C52D5BD}">
      <dsp:nvSpPr>
        <dsp:cNvPr id="0" name=""/>
        <dsp:cNvSpPr/>
      </dsp:nvSpPr>
      <dsp:spPr>
        <a:xfrm>
          <a:off x="0" y="0"/>
          <a:ext cx="6025423" cy="576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B7246D-D50C-49E1-B1D3-4C21EDF879BE}">
      <dsp:nvSpPr>
        <dsp:cNvPr id="0" name=""/>
        <dsp:cNvSpPr/>
      </dsp:nvSpPr>
      <dsp:spPr>
        <a:xfrm>
          <a:off x="174329" y="131018"/>
          <a:ext cx="316962" cy="316962"/>
        </a:xfrm>
        <a:prstGeom prst="rect">
          <a:avLst/>
        </a:prstGeom>
        <a:blipFill>
          <a:blip xmlns:r="http://schemas.openxmlformats.org/officeDocument/2006/relationships" r:embed="rId1" cstate="email">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AEC76A-3933-4418-86E7-440B9778E58C}">
      <dsp:nvSpPr>
        <dsp:cNvPr id="0" name=""/>
        <dsp:cNvSpPr/>
      </dsp:nvSpPr>
      <dsp:spPr>
        <a:xfrm>
          <a:off x="665621" y="1352"/>
          <a:ext cx="5359801" cy="57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1" tIns="60991" rIns="60991" bIns="60991" numCol="1" spcCol="1270" anchor="ctr" anchorCtr="0">
          <a:noAutofit/>
        </a:bodyPr>
        <a:lstStyle/>
        <a:p>
          <a:pPr marL="0" lvl="0" indent="0" algn="l" defTabSz="844550">
            <a:lnSpc>
              <a:spcPct val="100000"/>
            </a:lnSpc>
            <a:spcBef>
              <a:spcPct val="0"/>
            </a:spcBef>
            <a:spcAft>
              <a:spcPct val="35000"/>
            </a:spcAft>
            <a:buNone/>
          </a:pPr>
          <a:r>
            <a:rPr lang="en-IE" sz="1900" kern="1200" dirty="0"/>
            <a:t>Lawn – Cut as normal but not before April. </a:t>
          </a:r>
          <a:endParaRPr lang="en-US" sz="1900" kern="1200" dirty="0"/>
        </a:p>
      </dsp:txBody>
      <dsp:txXfrm>
        <a:off x="665621" y="1352"/>
        <a:ext cx="5359801" cy="576295"/>
      </dsp:txXfrm>
    </dsp:sp>
    <dsp:sp modelId="{00F01010-84F1-4415-8EAB-18731F4681F9}">
      <dsp:nvSpPr>
        <dsp:cNvPr id="0" name=""/>
        <dsp:cNvSpPr/>
      </dsp:nvSpPr>
      <dsp:spPr>
        <a:xfrm>
          <a:off x="0" y="721722"/>
          <a:ext cx="6025423" cy="576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5B737-A400-4ED6-99B2-492EB2FB9A9A}">
      <dsp:nvSpPr>
        <dsp:cNvPr id="0" name=""/>
        <dsp:cNvSpPr/>
      </dsp:nvSpPr>
      <dsp:spPr>
        <a:xfrm>
          <a:off x="174329" y="851388"/>
          <a:ext cx="316962" cy="316962"/>
        </a:xfrm>
        <a:prstGeom prst="rect">
          <a:avLst/>
        </a:prstGeom>
        <a:blipFill>
          <a:blip xmlns:r="http://schemas.openxmlformats.org/officeDocument/2006/relationships"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37593C-AF53-473D-B0B0-C3D818768205}">
      <dsp:nvSpPr>
        <dsp:cNvPr id="0" name=""/>
        <dsp:cNvSpPr/>
      </dsp:nvSpPr>
      <dsp:spPr>
        <a:xfrm>
          <a:off x="665621" y="721722"/>
          <a:ext cx="5359801" cy="57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1" tIns="60991" rIns="60991" bIns="60991" numCol="1" spcCol="1270" anchor="ctr" anchorCtr="0">
          <a:noAutofit/>
        </a:bodyPr>
        <a:lstStyle/>
        <a:p>
          <a:pPr marL="0" lvl="0" indent="0" algn="l" defTabSz="844550">
            <a:lnSpc>
              <a:spcPct val="100000"/>
            </a:lnSpc>
            <a:spcBef>
              <a:spcPct val="0"/>
            </a:spcBef>
            <a:spcAft>
              <a:spcPct val="35000"/>
            </a:spcAft>
            <a:buNone/>
          </a:pPr>
          <a:r>
            <a:rPr lang="en-IE" sz="1900" kern="1200" dirty="0"/>
            <a:t>Set aside areas for wild flowers</a:t>
          </a:r>
          <a:endParaRPr lang="en-US" sz="1900" kern="1200" dirty="0"/>
        </a:p>
      </dsp:txBody>
      <dsp:txXfrm>
        <a:off x="665621" y="721722"/>
        <a:ext cx="5359801" cy="576295"/>
      </dsp:txXfrm>
    </dsp:sp>
    <dsp:sp modelId="{5B6FBAA4-85C8-43D3-9340-DEB2DD768E31}">
      <dsp:nvSpPr>
        <dsp:cNvPr id="0" name=""/>
        <dsp:cNvSpPr/>
      </dsp:nvSpPr>
      <dsp:spPr>
        <a:xfrm>
          <a:off x="0" y="1442091"/>
          <a:ext cx="6025423" cy="576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4A29C-D7E6-4562-AAB3-3710C30C4421}">
      <dsp:nvSpPr>
        <dsp:cNvPr id="0" name=""/>
        <dsp:cNvSpPr/>
      </dsp:nvSpPr>
      <dsp:spPr>
        <a:xfrm>
          <a:off x="174329" y="1571758"/>
          <a:ext cx="316962" cy="316962"/>
        </a:xfrm>
        <a:prstGeom prst="rect">
          <a:avLst/>
        </a:prstGeom>
        <a:blipFill>
          <a:blip xmlns:r="http://schemas.openxmlformats.org/officeDocument/2006/relationships"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B964BD3-B8E5-4B70-A0CF-234B340CA129}">
      <dsp:nvSpPr>
        <dsp:cNvPr id="0" name=""/>
        <dsp:cNvSpPr/>
      </dsp:nvSpPr>
      <dsp:spPr>
        <a:xfrm>
          <a:off x="665621" y="1442091"/>
          <a:ext cx="5359801" cy="57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1" tIns="60991" rIns="60991" bIns="60991" numCol="1" spcCol="1270" anchor="ctr" anchorCtr="0">
          <a:noAutofit/>
        </a:bodyPr>
        <a:lstStyle/>
        <a:p>
          <a:pPr marL="0" lvl="0" indent="0" algn="l" defTabSz="844550">
            <a:lnSpc>
              <a:spcPct val="100000"/>
            </a:lnSpc>
            <a:spcBef>
              <a:spcPct val="0"/>
            </a:spcBef>
            <a:spcAft>
              <a:spcPct val="35000"/>
            </a:spcAft>
            <a:buNone/>
          </a:pPr>
          <a:r>
            <a:rPr lang="en-IE" sz="1900" kern="1200" dirty="0"/>
            <a:t>Stop using pesticides</a:t>
          </a:r>
          <a:endParaRPr lang="en-US" sz="1900" kern="1200" dirty="0"/>
        </a:p>
      </dsp:txBody>
      <dsp:txXfrm>
        <a:off x="665621" y="1442091"/>
        <a:ext cx="5359801" cy="576295"/>
      </dsp:txXfrm>
    </dsp:sp>
    <dsp:sp modelId="{54DDF5A2-7B9D-4DE5-B28C-0BFA79E0F754}">
      <dsp:nvSpPr>
        <dsp:cNvPr id="0" name=""/>
        <dsp:cNvSpPr/>
      </dsp:nvSpPr>
      <dsp:spPr>
        <a:xfrm>
          <a:off x="0" y="2162461"/>
          <a:ext cx="6025423" cy="576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721A81-A10F-4167-81D4-53D6B06A839E}">
      <dsp:nvSpPr>
        <dsp:cNvPr id="0" name=""/>
        <dsp:cNvSpPr/>
      </dsp:nvSpPr>
      <dsp:spPr>
        <a:xfrm>
          <a:off x="174329" y="2292128"/>
          <a:ext cx="316962" cy="316962"/>
        </a:xfrm>
        <a:prstGeom prst="rect">
          <a:avLst/>
        </a:prstGeom>
        <a:blipFill>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E67231-17F4-495D-BFB8-C629FA736C42}">
      <dsp:nvSpPr>
        <dsp:cNvPr id="0" name=""/>
        <dsp:cNvSpPr/>
      </dsp:nvSpPr>
      <dsp:spPr>
        <a:xfrm>
          <a:off x="665621" y="2162461"/>
          <a:ext cx="5359801" cy="57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1" tIns="60991" rIns="60991" bIns="60991" numCol="1" spcCol="1270" anchor="ctr" anchorCtr="0">
          <a:noAutofit/>
        </a:bodyPr>
        <a:lstStyle/>
        <a:p>
          <a:pPr marL="0" lvl="0" indent="0" algn="l" defTabSz="844550">
            <a:lnSpc>
              <a:spcPct val="100000"/>
            </a:lnSpc>
            <a:spcBef>
              <a:spcPct val="0"/>
            </a:spcBef>
            <a:spcAft>
              <a:spcPct val="35000"/>
            </a:spcAft>
            <a:buNone/>
          </a:pPr>
          <a:r>
            <a:rPr lang="en-IE" sz="1900" kern="1200" dirty="0"/>
            <a:t>When planting use pollinator friendly plants</a:t>
          </a:r>
          <a:endParaRPr lang="en-US" sz="1900" kern="1200" dirty="0"/>
        </a:p>
      </dsp:txBody>
      <dsp:txXfrm>
        <a:off x="665621" y="2162461"/>
        <a:ext cx="5359801" cy="576295"/>
      </dsp:txXfrm>
    </dsp:sp>
    <dsp:sp modelId="{2625571A-860E-4764-A679-740D4881A715}">
      <dsp:nvSpPr>
        <dsp:cNvPr id="0" name=""/>
        <dsp:cNvSpPr/>
      </dsp:nvSpPr>
      <dsp:spPr>
        <a:xfrm>
          <a:off x="0" y="2882831"/>
          <a:ext cx="6025423" cy="576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ED0496-ECFA-498D-9DD0-B78C4DDD8C72}">
      <dsp:nvSpPr>
        <dsp:cNvPr id="0" name=""/>
        <dsp:cNvSpPr/>
      </dsp:nvSpPr>
      <dsp:spPr>
        <a:xfrm>
          <a:off x="174329" y="3012497"/>
          <a:ext cx="316962" cy="316962"/>
        </a:xfrm>
        <a:prstGeom prst="rect">
          <a:avLst/>
        </a:prstGeom>
        <a:blipFill rotWithShape="1">
          <a:blip xmlns:r="http://schemas.openxmlformats.org/officeDocument/2006/relationships"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9D803F-93A9-48D3-92BE-FC30A36E03AC}">
      <dsp:nvSpPr>
        <dsp:cNvPr id="0" name=""/>
        <dsp:cNvSpPr/>
      </dsp:nvSpPr>
      <dsp:spPr>
        <a:xfrm>
          <a:off x="665621" y="2882831"/>
          <a:ext cx="5359801" cy="57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1" tIns="60991" rIns="60991" bIns="60991" numCol="1" spcCol="1270" anchor="ctr" anchorCtr="0">
          <a:noAutofit/>
        </a:bodyPr>
        <a:lstStyle/>
        <a:p>
          <a:pPr marL="0" lvl="0" indent="0" algn="l" defTabSz="844550" rtl="0">
            <a:lnSpc>
              <a:spcPct val="100000"/>
            </a:lnSpc>
            <a:spcBef>
              <a:spcPct val="0"/>
            </a:spcBef>
            <a:spcAft>
              <a:spcPct val="35000"/>
            </a:spcAft>
            <a:buNone/>
          </a:pPr>
          <a:r>
            <a:rPr lang="en-US" sz="1900" kern="1200" dirty="0"/>
            <a:t>Use locally-sourced seeds and bee bombs</a:t>
          </a:r>
          <a:endParaRPr lang="en-US" sz="1900" kern="1200" dirty="0">
            <a:latin typeface="Arial"/>
          </a:endParaRPr>
        </a:p>
      </dsp:txBody>
      <dsp:txXfrm>
        <a:off x="665621" y="2882831"/>
        <a:ext cx="5359801" cy="576295"/>
      </dsp:txXfrm>
    </dsp:sp>
    <dsp:sp modelId="{B813B821-CCA2-48E6-A883-B25A0BA9750C}">
      <dsp:nvSpPr>
        <dsp:cNvPr id="0" name=""/>
        <dsp:cNvSpPr/>
      </dsp:nvSpPr>
      <dsp:spPr>
        <a:xfrm>
          <a:off x="0" y="3603200"/>
          <a:ext cx="6025423" cy="57629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309D65-1BDB-4A11-A25D-7C99F0B4CF5E}">
      <dsp:nvSpPr>
        <dsp:cNvPr id="0" name=""/>
        <dsp:cNvSpPr/>
      </dsp:nvSpPr>
      <dsp:spPr>
        <a:xfrm>
          <a:off x="174329" y="3732867"/>
          <a:ext cx="316962" cy="31696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F0F588-4A74-4B05-8733-BD5C4AB164AC}">
      <dsp:nvSpPr>
        <dsp:cNvPr id="0" name=""/>
        <dsp:cNvSpPr/>
      </dsp:nvSpPr>
      <dsp:spPr>
        <a:xfrm>
          <a:off x="665621" y="3603200"/>
          <a:ext cx="5359801" cy="57629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91" tIns="60991" rIns="60991" bIns="60991" numCol="1" spcCol="1270" anchor="ctr" anchorCtr="0">
          <a:noAutofit/>
        </a:bodyPr>
        <a:lstStyle/>
        <a:p>
          <a:pPr marL="0" lvl="0" indent="0" algn="l" defTabSz="844550" rtl="0">
            <a:lnSpc>
              <a:spcPct val="100000"/>
            </a:lnSpc>
            <a:spcBef>
              <a:spcPct val="0"/>
            </a:spcBef>
            <a:spcAft>
              <a:spcPct val="35000"/>
            </a:spcAft>
            <a:buNone/>
          </a:pPr>
          <a:r>
            <a:rPr lang="en-US" sz="1900" kern="1200" dirty="0">
              <a:latin typeface="Arial"/>
            </a:rPr>
            <a:t>Start small</a:t>
          </a:r>
          <a:endParaRPr lang="en-US" sz="1900" kern="1200" dirty="0"/>
        </a:p>
      </dsp:txBody>
      <dsp:txXfrm>
        <a:off x="665621" y="3603200"/>
        <a:ext cx="5359801" cy="57629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34C932-97EC-47B5-AA00-18C237CF91BF}" type="datetimeFigureOut">
              <a:rPr lang="en-IE" smtClean="0"/>
              <a:t>27/04/2021</a:t>
            </a:fld>
            <a:endParaRPr lang="en-I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7B60EC-B7E3-4E03-A034-70EAAEA0966D}" type="slidenum">
              <a:rPr lang="en-IE" smtClean="0"/>
              <a:t>‹#›</a:t>
            </a:fld>
            <a:endParaRPr lang="en-IE" dirty="0"/>
          </a:p>
        </p:txBody>
      </p:sp>
    </p:spTree>
    <p:extLst>
      <p:ext uri="{BB962C8B-B14F-4D97-AF65-F5344CB8AC3E}">
        <p14:creationId xmlns:p14="http://schemas.microsoft.com/office/powerpoint/2010/main" val="2691813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ollinators.ie/record-pollinators/fit-count-progress/"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youtube.com/watch?v=4yYNNxjX8Cg"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10248" y="4459526"/>
            <a:ext cx="5681980" cy="4224814"/>
          </a:xfrm>
          <a:prstGeom prst="rect">
            <a:avLst/>
          </a:prstGeom>
        </p:spPr>
        <p:txBody>
          <a:bodyPr spcFirstLastPara="1" wrap="square" lIns="94213" tIns="94213" rIns="94213" bIns="94213" anchor="t" anchorCtr="0">
            <a:noAutofit/>
          </a:bodyPr>
          <a:lstStyle/>
          <a:p>
            <a:r>
              <a:rPr lang="en-US" dirty="0"/>
              <a:t>Wally</a:t>
            </a:r>
          </a:p>
          <a:p>
            <a:endParaRPr lang="en-US" dirty="0"/>
          </a:p>
          <a:p>
            <a:r>
              <a:rPr lang="en-US" dirty="0"/>
              <a:t>Wally</a:t>
            </a:r>
            <a:endParaRPr lang="en-US" dirty="0">
              <a:cs typeface="Calibri" panose="020F0502020204030204"/>
            </a:endParaRPr>
          </a:p>
          <a:p>
            <a:r>
              <a:rPr lang="en-US" dirty="0"/>
              <a:t>Welcome to our Host in Ireland presentation entitled Bee the Difference.</a:t>
            </a:r>
            <a:endParaRPr lang="en-US" dirty="0">
              <a:cs typeface="Calibri" panose="020F0502020204030204"/>
            </a:endParaRPr>
          </a:p>
          <a:p>
            <a:endParaRPr lang="en-US" dirty="0"/>
          </a:p>
          <a:p>
            <a:r>
              <a:rPr lang="en-US" dirty="0"/>
              <a:t>Over the next half hour or so we plan to talk to you about our pollinators, the vital work that they do for mankind,  and the uncertain future that they face which presents us humans with a major problem. We will talk about what we can all do to reverse and fix this problem and point you at the best places to find the information you will need to help.</a:t>
            </a:r>
            <a:endParaRPr lang="en-US" dirty="0">
              <a:cs typeface="Calibri" panose="020F0502020204030204"/>
            </a:endParaRPr>
          </a:p>
          <a:p>
            <a:endParaRPr lang="en-US" dirty="0"/>
          </a:p>
          <a:p>
            <a:r>
              <a:rPr lang="en-US" dirty="0"/>
              <a:t>The problem that our pollinators face is a Major Global Problem. Unfortunately, if you are like me and you hear the words Major Global Problem, you probably feel pretty helpless. I know I do. I feel that anything that I do will be so insignificant that it will make no difference. </a:t>
            </a:r>
            <a:endParaRPr lang="en-US" dirty="0">
              <a:cs typeface="Calibri"/>
            </a:endParaRPr>
          </a:p>
          <a:p>
            <a:endParaRPr lang="en-US" dirty="0"/>
          </a:p>
          <a:p>
            <a:r>
              <a:rPr lang="en-US" dirty="0"/>
              <a:t>Our objective today is to show you that we can all do something and that can make a difference no matter what our circumstances are or where you live. Many things that we will discuss are very easy and often mean doing nothing at all (which is often the kind of actions that I like). With many major issues it is often not the big gestures but small actions from many people that can make the difference. An analogy I often use when talking to people is provided by our Honey bees themselves. One honey bee in its whole life can produce just a 1/12 of a teaspoon of honey. One Bee Hive in a season can produce 60 </a:t>
            </a:r>
            <a:r>
              <a:rPr lang="en-US" dirty="0" err="1"/>
              <a:t>lbs</a:t>
            </a:r>
            <a:r>
              <a:rPr lang="en-US" dirty="0"/>
              <a:t> of honey. Little actions by many when joined together can have huge results. So if we all do something small, the result can be enormous.</a:t>
            </a:r>
          </a:p>
          <a:p>
            <a:endParaRPr lang="en-US" dirty="0">
              <a:cs typeface="Calibri" panose="020F0502020204030204"/>
            </a:endParaRPr>
          </a:p>
          <a:p>
            <a:endParaRPr lang="en-US" dirty="0"/>
          </a:p>
          <a:p>
            <a:endParaRPr lang="en-US" dirty="0">
              <a:cs typeface="Calibri"/>
            </a:endParaRPr>
          </a:p>
          <a:p>
            <a:endParaRPr lang="en-US" dirty="0"/>
          </a:p>
          <a:p>
            <a:r>
              <a:rPr lang="en-US" dirty="0"/>
              <a:t>--</a:t>
            </a:r>
            <a:endParaRPr dirty="0"/>
          </a:p>
        </p:txBody>
      </p:sp>
      <p:sp>
        <p:nvSpPr>
          <p:cNvPr id="82" name="Google Shape;82;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why is this happening. </a:t>
            </a:r>
            <a:endParaRPr lang="en-US" dirty="0">
              <a:cs typeface="Calibri"/>
            </a:endParaRPr>
          </a:p>
          <a:p>
            <a:r>
              <a:rPr lang="en-US" dirty="0"/>
              <a:t>The places that wild bees live are disappearing. As we continue to cover our planet with concrete, more roads, more buildings, farm in more intensive ways and manicure our parks, green spaces and gardens their Habitat, the places they live are disappearing.</a:t>
            </a:r>
            <a:endParaRPr lang="en-US" dirty="0">
              <a:cs typeface="Calibri"/>
            </a:endParaRPr>
          </a:p>
          <a:p>
            <a:r>
              <a:rPr lang="en-US" dirty="0"/>
              <a:t>In the same way the places that grow their food is disappearing. Bees need food throughout the season so vitally important that we have a range of plants that bloom when the bees need them. So we need a diverse range of plants.</a:t>
            </a:r>
            <a:endParaRPr lang="en-US" dirty="0">
              <a:cs typeface="Calibri"/>
            </a:endParaRPr>
          </a:p>
          <a:p>
            <a:r>
              <a:rPr lang="en-US" dirty="0"/>
              <a:t>Different diseases are attacking our bees. There are many, probably the most dangerous attacking our honey bees, the Varroa Mite which has spread from the Continent and decimates hives.</a:t>
            </a:r>
            <a:endParaRPr lang="en-US" dirty="0">
              <a:cs typeface="Calibri"/>
            </a:endParaRPr>
          </a:p>
          <a:p>
            <a:r>
              <a:rPr lang="en-US" dirty="0"/>
              <a:t>The use of pesticides, Bees are insects, pesticides kill insects.</a:t>
            </a:r>
            <a:endParaRPr lang="en-US" dirty="0">
              <a:cs typeface="Calibri"/>
            </a:endParaRPr>
          </a:p>
          <a:p>
            <a:r>
              <a:rPr lang="en-US" dirty="0"/>
              <a:t>Climate change effects everything including our bees. Flowers blooming at different times that may not be at the time that the bees need the food. </a:t>
            </a:r>
            <a:endParaRPr lang="en-US" dirty="0">
              <a:cs typeface="Calibri"/>
            </a:endParaRPr>
          </a:p>
          <a:p>
            <a:endParaRPr lang="en-US" dirty="0">
              <a:cs typeface="Calibri"/>
            </a:endParaRPr>
          </a:p>
          <a:p>
            <a:endParaRPr lang="en-US" dirty="0"/>
          </a:p>
          <a:p>
            <a:endParaRPr lang="en-US" dirty="0"/>
          </a:p>
        </p:txBody>
      </p:sp>
      <p:sp>
        <p:nvSpPr>
          <p:cNvPr id="4" name="Slide Number Placeholder 3"/>
          <p:cNvSpPr>
            <a:spLocks noGrp="1"/>
          </p:cNvSpPr>
          <p:nvPr>
            <p:ph type="sldNum" sz="quarter" idx="5"/>
          </p:nvPr>
        </p:nvSpPr>
        <p:spPr/>
        <p:txBody>
          <a:bodyPr/>
          <a:lstStyle/>
          <a:p>
            <a:fld id="{9C7B60EC-B7E3-4E03-A034-70EAAEA0966D}" type="slidenum">
              <a:rPr lang="en-IE" smtClean="0"/>
              <a:t>11</a:t>
            </a:fld>
            <a:endParaRPr lang="en-IE" dirty="0"/>
          </a:p>
        </p:txBody>
      </p:sp>
    </p:spTree>
    <p:extLst>
      <p:ext uri="{BB962C8B-B14F-4D97-AF65-F5344CB8AC3E}">
        <p14:creationId xmlns:p14="http://schemas.microsoft.com/office/powerpoint/2010/main" val="271756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we’re looking at the ways we can help bees, it’s important to keep in mind that their needs are not so different from our own. As with any species, they look for food, shelter, and safety. Food is important throughout the year, but particularly important between the Spring and Autumn. In a few slides, we’ll be discussing some resources available in the All Ireland Pollinator Plan which provide seasonal gardening tips. In terms of shelter, there are many things we all can do, from growing out the hedgerows as Wally mentioned, to changing our priorities when maintaining the home gardens. Rather than needing everything to be perfectly manicured, we can help provide shelter by looking instead to find beauty in natural life. Instead of working to make things pristine, we can focus instead on whether they are healthy and helpful to our pollinators.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for safety, eliminating pesticides really is Number One and if we can all do our part there, we’ll be making a real difference.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a:defRPr/>
            </a:pPr>
            <a:r>
              <a:rPr lang="en-US" dirty="0">
                <a:cs typeface="Calibri"/>
              </a:rPr>
              <a:t>Stay away from imported bee bombs ** note on the pesticides</a:t>
            </a:r>
            <a:endParaRPr lang="en-US" dirty="0"/>
          </a:p>
        </p:txBody>
      </p:sp>
      <p:sp>
        <p:nvSpPr>
          <p:cNvPr id="4" name="Slide Number Placeholder 3"/>
          <p:cNvSpPr>
            <a:spLocks noGrp="1"/>
          </p:cNvSpPr>
          <p:nvPr>
            <p:ph type="sldNum" sz="quarter" idx="5"/>
          </p:nvPr>
        </p:nvSpPr>
        <p:spPr/>
        <p:txBody>
          <a:bodyPr/>
          <a:lstStyle/>
          <a:p>
            <a:fld id="{9C7B60EC-B7E3-4E03-A034-70EAAEA0966D}" type="slidenum">
              <a:rPr lang="en-IE" smtClean="0"/>
              <a:t>12</a:t>
            </a:fld>
            <a:endParaRPr lang="en-IE" dirty="0"/>
          </a:p>
        </p:txBody>
      </p:sp>
    </p:spTree>
    <p:extLst>
      <p:ext uri="{BB962C8B-B14F-4D97-AF65-F5344CB8AC3E}">
        <p14:creationId xmlns:p14="http://schemas.microsoft.com/office/powerpoint/2010/main" val="35820086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Next, we’ll discuss the variety of ways that we can use our voices to tackle the larger threats pollinators face and speak up for the bees in our local communities. In addition to alternatives to pesticide and growing seasonal pollinator-friendly plants, we can also make small but impactful changes in our daily lives to help native bees. It’s important to keep in mind while shopping that goods made with honey and beeswax are not always produced with their best interests in mind, so it’s important to research. As well, we’ll be taking a look at some local examples of a sports ground, workplace, and home garden built with bees in mind. </a:t>
            </a:r>
          </a:p>
        </p:txBody>
      </p:sp>
      <p:sp>
        <p:nvSpPr>
          <p:cNvPr id="4" name="Slide Number Placeholder 3"/>
          <p:cNvSpPr>
            <a:spLocks noGrp="1"/>
          </p:cNvSpPr>
          <p:nvPr>
            <p:ph type="sldNum" sz="quarter" idx="5"/>
          </p:nvPr>
        </p:nvSpPr>
        <p:spPr/>
        <p:txBody>
          <a:bodyPr/>
          <a:lstStyle/>
          <a:p>
            <a:fld id="{9C7B60EC-B7E3-4E03-A034-70EAAEA0966D}" type="slidenum">
              <a:rPr lang="en-IE" smtClean="0"/>
              <a:t>13</a:t>
            </a:fld>
            <a:endParaRPr lang="en-IE" dirty="0"/>
          </a:p>
        </p:txBody>
      </p:sp>
    </p:spTree>
    <p:extLst>
      <p:ext uri="{BB962C8B-B14F-4D97-AF65-F5344CB8AC3E}">
        <p14:creationId xmlns:p14="http://schemas.microsoft.com/office/powerpoint/2010/main" val="42538998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Things you can do in your community</a:t>
            </a:r>
          </a:p>
          <a:p>
            <a:endParaRPr lang="en-US" dirty="0"/>
          </a:p>
          <a:p>
            <a:r>
              <a:rPr lang="en-US" dirty="0"/>
              <a:t>Support local beekeepers. Buy Honey and show interest. Beekeepers love to talk about Bees.</a:t>
            </a:r>
          </a:p>
          <a:p>
            <a:endParaRPr lang="en-US" dirty="0"/>
          </a:p>
          <a:p>
            <a:r>
              <a:rPr lang="en-US" dirty="0"/>
              <a:t>Become an active member of your local residence association and ensure that your open spaces are pollinator friendly.</a:t>
            </a:r>
          </a:p>
          <a:p>
            <a:endParaRPr lang="en-US" dirty="0"/>
          </a:p>
          <a:p>
            <a:r>
              <a:rPr lang="en-US" dirty="0"/>
              <a:t>When your local politicians come knocking at your door looking for your vote ask them what they are doing to encourage pollinators. Imagine if we could get the grass verges on our motor ways and on roundabouts to grow wild how much additional food would be available to our pollinators. This is something that could be done at no cost.</a:t>
            </a:r>
          </a:p>
          <a:p>
            <a:endParaRPr lang="en-US" dirty="0"/>
          </a:p>
          <a:p>
            <a:r>
              <a:rPr lang="en-US" dirty="0"/>
              <a:t>Tidy towns associations have changed. It used to be about the look of the flowers now they are becoming more conscious of the effects on our environment and are thinking of pollinator friendly plants. Encourage and support them</a:t>
            </a:r>
          </a:p>
          <a:p>
            <a:endParaRPr lang="en-US" dirty="0"/>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14</a:t>
            </a:fld>
            <a:endParaRPr lang="en-IE"/>
          </a:p>
        </p:txBody>
      </p:sp>
    </p:spTree>
    <p:extLst>
      <p:ext uri="{BB962C8B-B14F-4D97-AF65-F5344CB8AC3E}">
        <p14:creationId xmlns:p14="http://schemas.microsoft.com/office/powerpoint/2010/main" val="305075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cs typeface="Calibri"/>
              </a:rPr>
              <a:t>Many of us are members of different sporting </a:t>
            </a:r>
            <a:r>
              <a:rPr lang="en-US" dirty="0" err="1">
                <a:cs typeface="Calibri"/>
              </a:rPr>
              <a:t>organisations</a:t>
            </a:r>
            <a:r>
              <a:rPr lang="en-US" dirty="0">
                <a:cs typeface="Calibri"/>
              </a:rPr>
              <a:t> and can influence decisions that are taken.</a:t>
            </a:r>
            <a:endParaRPr lang="en-US" dirty="0"/>
          </a:p>
          <a:p>
            <a:r>
              <a:rPr lang="en-US" dirty="0"/>
              <a:t>While the pitch itself needs to be prepared in a particular way think of</a:t>
            </a:r>
          </a:p>
          <a:p>
            <a:r>
              <a:rPr lang="en-US" dirty="0"/>
              <a:t>The surrounds, any hedgerows </a:t>
            </a:r>
            <a:r>
              <a:rPr lang="en-US" dirty="0" err="1"/>
              <a:t>etc</a:t>
            </a:r>
            <a:endParaRPr lang="en-US" dirty="0"/>
          </a:p>
          <a:p>
            <a:r>
              <a:rPr lang="en-US" dirty="0">
                <a:cs typeface="Calibri"/>
              </a:rPr>
              <a:t>Surrounds of clubhouses.</a:t>
            </a:r>
            <a:endParaRPr lang="en-US" dirty="0"/>
          </a:p>
          <a:p>
            <a:r>
              <a:rPr lang="en-US" dirty="0"/>
              <a:t>Plant wild flowers in unused area</a:t>
            </a:r>
          </a:p>
          <a:p>
            <a:r>
              <a:rPr lang="en-US" dirty="0"/>
              <a:t>Reduce pesticides</a:t>
            </a:r>
          </a:p>
          <a:p>
            <a:r>
              <a:rPr lang="en-US" dirty="0"/>
              <a:t>If planting maintain a list of plants that are pollinator friendly</a:t>
            </a:r>
          </a:p>
        </p:txBody>
      </p:sp>
      <p:sp>
        <p:nvSpPr>
          <p:cNvPr id="4" name="Slide Number Placeholder 3"/>
          <p:cNvSpPr>
            <a:spLocks noGrp="1"/>
          </p:cNvSpPr>
          <p:nvPr>
            <p:ph type="sldNum" sz="quarter" idx="5"/>
          </p:nvPr>
        </p:nvSpPr>
        <p:spPr/>
        <p:txBody>
          <a:bodyPr/>
          <a:lstStyle/>
          <a:p>
            <a:fld id="{9C7B60EC-B7E3-4E03-A034-70EAAEA0966D}" type="slidenum">
              <a:rPr lang="en-IE" smtClean="0"/>
              <a:t>15</a:t>
            </a:fld>
            <a:endParaRPr lang="en-IE" dirty="0"/>
          </a:p>
        </p:txBody>
      </p:sp>
    </p:spTree>
    <p:extLst>
      <p:ext uri="{BB962C8B-B14F-4D97-AF65-F5344CB8AC3E}">
        <p14:creationId xmlns:p14="http://schemas.microsoft.com/office/powerpoint/2010/main" val="210484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When people think of Golf courses they generally think of manicured fairways and pristine greens. I'm delighted to be associated with a Golf club that has worked hard to supply everything that a golfer needs and still support our pollinators. </a:t>
            </a:r>
          </a:p>
          <a:p>
            <a:endParaRPr lang="en-US" dirty="0">
              <a:cs typeface="Calibri" panose="020F0502020204030204"/>
            </a:endParaRPr>
          </a:p>
          <a:p>
            <a:r>
              <a:rPr lang="en-US" dirty="0">
                <a:cs typeface="Calibri" panose="020F0502020204030204"/>
              </a:rPr>
              <a:t>While the greens and fairways are </a:t>
            </a:r>
            <a:r>
              <a:rPr lang="en-US" dirty="0" err="1">
                <a:cs typeface="Calibri" panose="020F0502020204030204"/>
              </a:rPr>
              <a:t>maintaned</a:t>
            </a:r>
            <a:r>
              <a:rPr lang="en-US" dirty="0">
                <a:cs typeface="Calibri" panose="020F0502020204030204"/>
              </a:rPr>
              <a:t> in the usual way, the areas between the fairways have been allowed to grow into wild meadows.</a:t>
            </a:r>
          </a:p>
          <a:p>
            <a:r>
              <a:rPr lang="en-US" dirty="0">
                <a:cs typeface="Calibri" panose="020F0502020204030204"/>
              </a:rPr>
              <a:t>The use of pesticides has been virtually eliminated and where weedkillers used to be sprayed everywhere, their use is now limited to spot applications.</a:t>
            </a:r>
          </a:p>
        </p:txBody>
      </p:sp>
      <p:sp>
        <p:nvSpPr>
          <p:cNvPr id="4" name="Slide Number Placeholder 3"/>
          <p:cNvSpPr>
            <a:spLocks noGrp="1"/>
          </p:cNvSpPr>
          <p:nvPr>
            <p:ph type="sldNum" sz="quarter" idx="5"/>
          </p:nvPr>
        </p:nvSpPr>
        <p:spPr/>
        <p:txBody>
          <a:bodyPr/>
          <a:lstStyle/>
          <a:p>
            <a:fld id="{9C7B60EC-B7E3-4E03-A034-70EAAEA0966D}" type="slidenum">
              <a:rPr lang="en-IE" smtClean="0"/>
              <a:t>16</a:t>
            </a:fld>
            <a:endParaRPr lang="en-IE" dirty="0"/>
          </a:p>
        </p:txBody>
      </p:sp>
    </p:spTree>
    <p:extLst>
      <p:ext uri="{BB962C8B-B14F-4D97-AF65-F5344CB8AC3E}">
        <p14:creationId xmlns:p14="http://schemas.microsoft.com/office/powerpoint/2010/main" val="2419480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r>
              <a:rPr lang="en-US" dirty="0"/>
              <a:t>More areas of wild flowers in places that will not affect golf. </a:t>
            </a:r>
            <a:endParaRPr lang="en-US" dirty="0">
              <a:cs typeface="Calibri"/>
            </a:endParaRPr>
          </a:p>
          <a:p>
            <a:r>
              <a:rPr lang="en-US" dirty="0"/>
              <a:t>Nesting places have been provided for wild bees by encouraging wild hedgerows and establishing Bug Hotels.</a:t>
            </a:r>
            <a:endParaRPr lang="en-US" dirty="0">
              <a:cs typeface="Calibri"/>
            </a:endParaRPr>
          </a:p>
          <a:p>
            <a:r>
              <a:rPr lang="en-US" dirty="0"/>
              <a:t>Any decisions that are taken about planting or course redesign are always taken with pollinators in mind.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9C7B60EC-B7E3-4E03-A034-70EAAEA0966D}" type="slidenum">
              <a:rPr lang="en-IE" smtClean="0"/>
              <a:t>17</a:t>
            </a:fld>
            <a:endParaRPr lang="en-IE" dirty="0"/>
          </a:p>
        </p:txBody>
      </p:sp>
    </p:spTree>
    <p:extLst>
      <p:ext uri="{BB962C8B-B14F-4D97-AF65-F5344CB8AC3E}">
        <p14:creationId xmlns:p14="http://schemas.microsoft.com/office/powerpoint/2010/main" val="2746318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Next, I’d like to highlight the work already done at the Siemens in the DCU office. I had a chance to walk through it recently and was delighted to find quite a few wildflowers in bloom and even a few bees. Though I can take no credit for the work that was done here, I understand this was the result of the team coming together over the past couple of years and am looking forward to maintaining this natural space with your help.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18</a:t>
            </a:fld>
            <a:endParaRPr lang="en-IE" dirty="0"/>
          </a:p>
        </p:txBody>
      </p:sp>
    </p:spTree>
    <p:extLst>
      <p:ext uri="{BB962C8B-B14F-4D97-AF65-F5344CB8AC3E}">
        <p14:creationId xmlns:p14="http://schemas.microsoft.com/office/powerpoint/2010/main" val="19815046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If you’re looking to start smaller, a window box is a great alternative approach which provides food and adds beauty to any home. You don’t need a large space to make an impact here. Pollinators.ie has a wealth of information when it comes to seasonal planting and other actions which can be taken at home, so we encourage you to check these gardening guides and plant lists there. It’s better to start with small set of hardy plants you are familiar with than to buy a large amount of high-maintenance plants which you don’t have the time to care for</a:t>
            </a:r>
          </a:p>
          <a:p>
            <a:endParaRPr lang="en-US" dirty="0">
              <a:cs typeface="Calibri" panose="020F0502020204030204"/>
            </a:endParaRPr>
          </a:p>
          <a:p>
            <a:pPr marL="285750" indent="-285750">
              <a:buFont typeface="Arial,Sans-Serif"/>
              <a:buChar char="•"/>
            </a:pPr>
            <a:endParaRPr lang="en-IE" dirty="0"/>
          </a:p>
          <a:p>
            <a:pPr marL="285750" indent="-285750">
              <a:buFont typeface="Arial,Sans-Serif"/>
              <a:buChar char="•"/>
            </a:pPr>
            <a:r>
              <a:rPr lang="en-IE" dirty="0">
                <a:cs typeface="Calibri"/>
              </a:rPr>
              <a:t>Gardening for Biodiversity </a:t>
            </a:r>
            <a:endParaRPr lang="en-IE" dirty="0"/>
          </a:p>
          <a:p>
            <a:pPr marL="285750" indent="-285750">
              <a:buFont typeface="Arial,Sans-Serif"/>
              <a:buChar char="•"/>
            </a:pPr>
            <a:r>
              <a:rPr lang="en-IE" dirty="0"/>
              <a:t>Planting Tips can be found in the National Biodiversity </a:t>
            </a:r>
            <a:r>
              <a:rPr lang="en-IE" dirty="0" err="1"/>
              <a:t>Center’s</a:t>
            </a:r>
            <a:r>
              <a:rPr lang="en-IE" dirty="0"/>
              <a:t> guide for Garden Actions to Help Pollinators</a:t>
            </a:r>
            <a:endParaRPr lang="en-US" dirty="0">
              <a:cs typeface="Calibri"/>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19</a:t>
            </a:fld>
            <a:endParaRPr lang="en-IE"/>
          </a:p>
        </p:txBody>
      </p:sp>
    </p:spTree>
    <p:extLst>
      <p:ext uri="{BB962C8B-B14F-4D97-AF65-F5344CB8AC3E}">
        <p14:creationId xmlns:p14="http://schemas.microsoft.com/office/powerpoint/2010/main" val="3699347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panose="020F0502020204030204"/>
            </a:endParaRPr>
          </a:p>
          <a:p>
            <a:endParaRPr lang="en-US" dirty="0"/>
          </a:p>
          <a:p>
            <a:r>
              <a:rPr lang="en-US" dirty="0"/>
              <a:t>This was a few years in the making and has a variety of pollinator-friendly plants. We’ve discussed many of the steps taken here already, from setting areas for wild flowers to reducing the schedule for cutting grass, but I would also like to highlight here the importance of sourcing seeds and bee bombs locally. Though imported packs are readily available, you may find that the country of origin has different standards when it comes to pesticides and are limited to plants which are not native to Ireland. </a:t>
            </a:r>
            <a:endParaRPr lang="en-US" dirty="0">
              <a:cs typeface="Calibri"/>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20</a:t>
            </a:fld>
            <a:endParaRPr lang="en-IE" dirty="0"/>
          </a:p>
        </p:txBody>
      </p:sp>
    </p:spTree>
    <p:extLst>
      <p:ext uri="{BB962C8B-B14F-4D97-AF65-F5344CB8AC3E}">
        <p14:creationId xmlns:p14="http://schemas.microsoft.com/office/powerpoint/2010/main" val="2938988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2"/>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C7B60EC-B7E3-4E03-A034-70EAAEA0966D}" type="slidenum">
              <a:rPr lang="en-IE" smtClean="0"/>
              <a:t>3</a:t>
            </a:fld>
            <a:endParaRPr lang="en-IE"/>
          </a:p>
        </p:txBody>
      </p:sp>
    </p:spTree>
    <p:extLst>
      <p:ext uri="{BB962C8B-B14F-4D97-AF65-F5344CB8AC3E}">
        <p14:creationId xmlns:p14="http://schemas.microsoft.com/office/powerpoint/2010/main" val="38271884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When looking at this Bee Café, you’ll see a variety of pollinator-friendly plants, from blackberries, jasmine, lavender and rosemary to </a:t>
            </a:r>
            <a:r>
              <a:rPr lang="en-US" dirty="0" err="1"/>
              <a:t>fuschia</a:t>
            </a:r>
            <a:r>
              <a:rPr lang="en-US" dirty="0"/>
              <a:t> and campanula. Manual weeding is used rather than pesticides. </a:t>
            </a:r>
            <a:endParaRPr lang="en-US" dirty="0">
              <a:cs typeface="Calibri"/>
            </a:endParaRPr>
          </a:p>
          <a:p>
            <a:endParaRPr lang="en-US" dirty="0">
              <a:cs typeface="Calibri"/>
            </a:endParaRPr>
          </a:p>
          <a:p>
            <a:r>
              <a:rPr lang="en-US" dirty="0" err="1">
                <a:cs typeface="Calibri"/>
              </a:rPr>
              <a:t>Rhoododendrons</a:t>
            </a:r>
            <a:r>
              <a:rPr lang="en-US" dirty="0">
                <a:cs typeface="Calibri"/>
              </a:rPr>
              <a:t> are toxic to Irish honey bees</a:t>
            </a:r>
            <a:endParaRPr lang="en-US" dirty="0"/>
          </a:p>
          <a:p>
            <a:endParaRPr lang="en-US" dirty="0"/>
          </a:p>
          <a:p>
            <a:r>
              <a:rPr lang="en-US" dirty="0"/>
              <a:t>https://www.tcd.ie/news_events/articles/toxic-tastes-irelands-bees-and-non-native-rhododendron-nectar/#:~:text=The%20nectar%20from%20Common%20Rhododendron,effects%20on%20native%20Irish%20honeybees.&amp;text=Dr%20Tiedeken%20said%3A%20%E2%80%9CThe%20nectar,consumed%20even%20the%20smallest%20doses.</a:t>
            </a:r>
            <a:endParaRPr lang="en-US" dirty="0">
              <a:cs typeface="Calibri" panose="020F0502020204030204"/>
            </a:endParaRP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21</a:t>
            </a:fld>
            <a:endParaRPr lang="en-IE"/>
          </a:p>
        </p:txBody>
      </p:sp>
    </p:spTree>
    <p:extLst>
      <p:ext uri="{BB962C8B-B14F-4D97-AF65-F5344CB8AC3E}">
        <p14:creationId xmlns:p14="http://schemas.microsoft.com/office/powerpoint/2010/main" val="1025623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hlinkClick r:id="rId3"/>
              </a:rPr>
              <a:t>https://pollinators.ie/record-pollinators/fit-count-progress/</a:t>
            </a:r>
            <a:endParaRPr lang="en-US" dirty="0">
              <a:cs typeface="Calibri"/>
              <a:hlinkClick r:id="rId3"/>
            </a:endParaRPr>
          </a:p>
          <a:p>
            <a:endParaRPr lang="en-US" dirty="0">
              <a:cs typeface="Calibri" panose="020F0502020204030204"/>
            </a:endParaRPr>
          </a:p>
          <a:p>
            <a:endParaRPr lang="en-US" dirty="0">
              <a:cs typeface="Calibri" panose="020F0502020204030204"/>
            </a:endParaRPr>
          </a:p>
          <a:p>
            <a:r>
              <a:rPr lang="en-US" dirty="0"/>
              <a:t>2021-2025. </a:t>
            </a:r>
          </a:p>
        </p:txBody>
      </p:sp>
      <p:sp>
        <p:nvSpPr>
          <p:cNvPr id="4" name="Slide Number Placeholder 3"/>
          <p:cNvSpPr>
            <a:spLocks noGrp="1"/>
          </p:cNvSpPr>
          <p:nvPr>
            <p:ph type="sldNum" sz="quarter" idx="5"/>
          </p:nvPr>
        </p:nvSpPr>
        <p:spPr/>
        <p:txBody>
          <a:bodyPr/>
          <a:lstStyle/>
          <a:p>
            <a:fld id="{9C7B60EC-B7E3-4E03-A034-70EAAEA0966D}" type="slidenum">
              <a:rPr lang="en-IE" smtClean="0"/>
              <a:t>22</a:t>
            </a:fld>
            <a:endParaRPr lang="en-IE" dirty="0"/>
          </a:p>
        </p:txBody>
      </p:sp>
    </p:spTree>
    <p:extLst>
      <p:ext uri="{BB962C8B-B14F-4D97-AF65-F5344CB8AC3E}">
        <p14:creationId xmlns:p14="http://schemas.microsoft.com/office/powerpoint/2010/main" val="37241964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Nature on our doorsteps –</a:t>
            </a:r>
            <a:endParaRPr lang="en-US" dirty="0">
              <a:cs typeface="Calibri" panose="020F0502020204030204"/>
            </a:endParaRPr>
          </a:p>
          <a:p>
            <a:endParaRPr lang="en-US" dirty="0">
              <a:cs typeface="Calibri" panose="020F0502020204030204"/>
            </a:endParaRPr>
          </a:p>
          <a:p>
            <a:r>
              <a:rPr lang="en-US" dirty="0">
                <a:hlinkClick r:id="rId3"/>
              </a:rPr>
              <a:t>https://www.youtube.com/watch?v=4yYNNxjX8Cg</a:t>
            </a:r>
            <a:endParaRPr lang="en-US" dirty="0"/>
          </a:p>
          <a:p>
            <a:endParaRPr lang="en-US" dirty="0">
              <a:cs typeface="Calibri" panose="020F0502020204030204"/>
            </a:endParaRPr>
          </a:p>
          <a:p>
            <a:endParaRPr lang="en-US" dirty="0">
              <a:cs typeface="Calibri" panose="020F0502020204030204"/>
            </a:endParaRPr>
          </a:p>
          <a:p>
            <a:r>
              <a:rPr lang="en-US" dirty="0">
                <a:cs typeface="Calibri" panose="020F0502020204030204"/>
              </a:rPr>
              <a:t>Hyperlink references</a:t>
            </a:r>
          </a:p>
        </p:txBody>
      </p:sp>
      <p:sp>
        <p:nvSpPr>
          <p:cNvPr id="4" name="Slide Number Placeholder 3"/>
          <p:cNvSpPr>
            <a:spLocks noGrp="1"/>
          </p:cNvSpPr>
          <p:nvPr>
            <p:ph type="sldNum" sz="quarter" idx="5"/>
          </p:nvPr>
        </p:nvSpPr>
        <p:spPr/>
        <p:txBody>
          <a:bodyPr/>
          <a:lstStyle/>
          <a:p>
            <a:fld id="{9C7B60EC-B7E3-4E03-A034-70EAAEA0966D}" type="slidenum">
              <a:rPr lang="en-IE" smtClean="0"/>
              <a:t>23</a:t>
            </a:fld>
            <a:endParaRPr lang="en-IE" dirty="0"/>
          </a:p>
        </p:txBody>
      </p:sp>
    </p:spTree>
    <p:extLst>
      <p:ext uri="{BB962C8B-B14F-4D97-AF65-F5344CB8AC3E}">
        <p14:creationId xmlns:p14="http://schemas.microsoft.com/office/powerpoint/2010/main" val="1214355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IE" dirty="0"/>
          </a:p>
          <a:p>
            <a:r>
              <a:rPr lang="en-IE" dirty="0"/>
              <a:t>Hopefully we have provided you with enough information to understand </a:t>
            </a:r>
          </a:p>
          <a:p>
            <a:pPr marL="171450" lvl="0" indent="-171450" algn="l" rtl="0">
              <a:spcBef>
                <a:spcPts val="0"/>
              </a:spcBef>
              <a:spcAft>
                <a:spcPts val="0"/>
              </a:spcAft>
              <a:buFont typeface="Arial" panose="020B0604020202020204" pitchFamily="34" charset="0"/>
              <a:buChar char="•"/>
            </a:pPr>
            <a:r>
              <a:rPr lang="en-IE" dirty="0"/>
              <a:t>how important our bees are to all our lives, </a:t>
            </a:r>
          </a:p>
          <a:p>
            <a:pPr marL="171450" lvl="0" indent="-171450" algn="l" rtl="0">
              <a:spcBef>
                <a:spcPts val="0"/>
              </a:spcBef>
              <a:spcAft>
                <a:spcPts val="0"/>
              </a:spcAft>
              <a:buFont typeface="Arial" panose="020B0604020202020204" pitchFamily="34" charset="0"/>
              <a:buChar char="•"/>
            </a:pPr>
            <a:r>
              <a:rPr lang="en-IE" dirty="0"/>
              <a:t>How and why they are in real danger,</a:t>
            </a:r>
          </a:p>
          <a:p>
            <a:pPr marL="171450" lvl="0" indent="-171450" algn="l" rtl="0">
              <a:spcBef>
                <a:spcPts val="0"/>
              </a:spcBef>
              <a:spcAft>
                <a:spcPts val="0"/>
              </a:spcAft>
              <a:buFont typeface="Arial" panose="020B0604020202020204" pitchFamily="34" charset="0"/>
              <a:buChar char="•"/>
            </a:pPr>
            <a:r>
              <a:rPr lang="en-IE" dirty="0"/>
              <a:t>How we can all do something to help</a:t>
            </a:r>
          </a:p>
          <a:p>
            <a:pPr marL="171450" indent="-171450">
              <a:buFont typeface="Arial" panose="020B0604020202020204" pitchFamily="34" charset="0"/>
              <a:buChar char="•"/>
            </a:pPr>
            <a:endParaRPr lang="en-IE" dirty="0">
              <a:cs typeface="Calibri"/>
            </a:endParaRPr>
          </a:p>
          <a:p>
            <a:pPr marL="171450" indent="-171450">
              <a:buFont typeface="Arial" panose="020B0604020202020204" pitchFamily="34" charset="0"/>
              <a:buChar char="•"/>
            </a:pPr>
            <a:r>
              <a:rPr lang="en-IE" dirty="0">
                <a:cs typeface="Calibri"/>
              </a:rPr>
              <a:t>Open for questions – hand to Michelle</a:t>
            </a: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6681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think that most people would feel that they have a fair idea of the different types of bees we have. We have Honey Bees and Bumble Bees right?</a:t>
            </a:r>
            <a:endParaRPr lang="en-US" dirty="0">
              <a:cs typeface="Calibri" panose="020F0502020204030204"/>
            </a:endParaRPr>
          </a:p>
          <a:p>
            <a:r>
              <a:rPr lang="en-US" dirty="0"/>
              <a:t>In Ireland we have one species of Honey bee but what many people don’t know is that we have 21 different species of Bumblebee and in addition 77 different types of solitary bee. So next time you hear a bee buzzing around it remember it could be any one of 99 different bee species. </a:t>
            </a:r>
          </a:p>
          <a:p>
            <a:r>
              <a:rPr lang="en-US" dirty="0"/>
              <a:t>•Honeybee and bumblebee live in colonies made up of one Queen, who lays all the eggs, the Workers, and the Drones. </a:t>
            </a:r>
            <a:endParaRPr lang="en-US" dirty="0">
              <a:cs typeface="Calibri" panose="020F0502020204030204"/>
            </a:endParaRPr>
          </a:p>
          <a:p>
            <a:r>
              <a:rPr lang="en-US" dirty="0"/>
              <a:t>•Probably no surprise to at least half of you, all worker bees are female and they raise the young, gather the food and clean the hive and in general do all the work.</a:t>
            </a:r>
            <a:endParaRPr lang="en-US" dirty="0">
              <a:cs typeface="Calibri" panose="020F0502020204030204"/>
            </a:endParaRPr>
          </a:p>
          <a:p>
            <a:r>
              <a:rPr lang="en-US" dirty="0"/>
              <a:t>•Male bees are called drones and their incredibly demanding purpose in life is to mate with the Queen.</a:t>
            </a:r>
            <a:endParaRPr lang="en-US" dirty="0">
              <a:cs typeface="Calibri" panose="020F0502020204030204"/>
            </a:endParaRPr>
          </a:p>
          <a:p>
            <a:r>
              <a:rPr lang="en-US" dirty="0"/>
              <a:t>•All Bees, whether Honey, Bumble or Solitary, as they collect food traveling from flower to flower perform an essential service to mankind in that they pollinate plants as they transfer pollen from one plant to another.</a:t>
            </a:r>
            <a:endParaRPr lang="en-US" dirty="0">
              <a:cs typeface="Calibri" panose="020F0502020204030204"/>
            </a:endParaRPr>
          </a:p>
          <a:p>
            <a:endParaRPr lang="en-US" dirty="0">
              <a:cs typeface="Calibri" panose="020F0502020204030204"/>
            </a:endParaRPr>
          </a:p>
          <a:p>
            <a:endParaRPr lang="en-US" dirty="0">
              <a:cs typeface="Calibri" panose="020F0502020204030204"/>
            </a:endParaRPr>
          </a:p>
          <a:p>
            <a:endParaRPr lang="en-US" dirty="0"/>
          </a:p>
          <a:p>
            <a:endParaRPr lang="en-US" dirty="0">
              <a:latin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4</a:t>
            </a:fld>
            <a:endParaRPr lang="en-IE" dirty="0"/>
          </a:p>
        </p:txBody>
      </p:sp>
    </p:spTree>
    <p:extLst>
      <p:ext uri="{BB962C8B-B14F-4D97-AF65-F5344CB8AC3E}">
        <p14:creationId xmlns:p14="http://schemas.microsoft.com/office/powerpoint/2010/main" val="409790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 me talk a little bit about the Honey bee and what it is that makes native Irish honey bee so important?</a:t>
            </a:r>
            <a:endParaRPr lang="en-US" dirty="0">
              <a:cs typeface="Calibri"/>
            </a:endParaRPr>
          </a:p>
          <a:p>
            <a:r>
              <a:rPr lang="en-US" dirty="0"/>
              <a:t>We know we get Honey and the many benefits that that can bring.</a:t>
            </a:r>
            <a:endParaRPr lang="en-US" dirty="0">
              <a:cs typeface="Calibri"/>
            </a:endParaRPr>
          </a:p>
          <a:p>
            <a:r>
              <a:rPr lang="en-US" dirty="0"/>
              <a:t>More importantly, Honey bees are very efficient at pollinating our crops and plants. In a single hive you could have 60,000 bees so as you can imagine as they gather their food they can pollinate an awful lot of plants.</a:t>
            </a:r>
            <a:endParaRPr lang="en-US" dirty="0">
              <a:cs typeface="Calibri"/>
            </a:endParaRPr>
          </a:p>
          <a:p>
            <a:r>
              <a:rPr lang="en-US" dirty="0"/>
              <a:t>It is estimated that pollination carried out by bees is worth at 59 million euro annually to the Irish economy. </a:t>
            </a:r>
            <a:endParaRPr lang="en-US" dirty="0">
              <a:cs typeface="Calibri"/>
            </a:endParaRPr>
          </a:p>
          <a:p>
            <a:endParaRPr lang="en-US" dirty="0">
              <a:cs typeface="Calibri"/>
            </a:endParaRPr>
          </a:p>
          <a:p>
            <a:pPr>
              <a:defRPr/>
            </a:pPr>
            <a:endParaRPr lang="en-US" dirty="0">
              <a:solidFill>
                <a:srgbClr val="000000"/>
              </a:solidFill>
              <a:latin typeface="+mn-lt"/>
              <a:cs typeface="Calibri"/>
            </a:endParaRPr>
          </a:p>
          <a:p>
            <a:endParaRPr lang="en-US" dirty="0">
              <a:solidFill>
                <a:srgbClr val="000000"/>
              </a:solidFill>
              <a:latin typeface="+mn-lt"/>
              <a:cs typeface="Calibri"/>
            </a:endParaRPr>
          </a:p>
          <a:p>
            <a:endParaRPr lang="en-US" dirty="0">
              <a:solidFill>
                <a:srgbClr val="000000"/>
              </a:solidFill>
              <a:latin typeface="+mn-lt"/>
              <a:cs typeface="Calibri"/>
            </a:endParaRPr>
          </a:p>
          <a:p>
            <a:pPr lvl="1"/>
            <a:endParaRPr lang="en-US" dirty="0">
              <a:solidFill>
                <a:srgbClr val="000000"/>
              </a:solidFill>
              <a:latin typeface="ProximaNovaA-Regular"/>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5</a:t>
            </a:fld>
            <a:endParaRPr lang="en-IE" dirty="0"/>
          </a:p>
        </p:txBody>
      </p:sp>
    </p:spTree>
    <p:extLst>
      <p:ext uri="{BB962C8B-B14F-4D97-AF65-F5344CB8AC3E}">
        <p14:creationId xmlns:p14="http://schemas.microsoft.com/office/powerpoint/2010/main" val="2451381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 21 species, of which six are threatened with extinction from Ireland. An additional 3 species are near threatened.</a:t>
            </a:r>
          </a:p>
          <a:p>
            <a:pPr marL="285750" indent="-285750">
              <a:buFont typeface="Arial"/>
              <a:buChar char="•"/>
            </a:pPr>
            <a:r>
              <a:rPr lang="en-US" dirty="0"/>
              <a:t>Like the honeybee, bumblebees are social bees. They live in colonies with a queen, many female workers, and some males.</a:t>
            </a:r>
          </a:p>
          <a:p>
            <a:pPr marL="285750" indent="-285750">
              <a:buFont typeface="Arial"/>
              <a:buChar char="•"/>
            </a:pPr>
            <a:r>
              <a:rPr lang="en-US" dirty="0"/>
              <a:t>Ireland has 21 native bumblebee species. Of these, 6 species are cuckoo bumblebees which are kleptoparasites in that they steal food and resources already procured by another bees. These cuckoo species don’t make their own nests, but instead lay their eggs in the nest of a true bumblebee who will inadvertently bring up their young.</a:t>
            </a:r>
          </a:p>
          <a:p>
            <a:pPr marL="285750" indent="-285750">
              <a:buFont typeface="Arial"/>
              <a:buChar char="•"/>
            </a:pPr>
            <a:r>
              <a:rPr lang="en-US" dirty="0"/>
              <a:t>As with all bees, only the females can sting! Female bumblebees can sting more than once. Bumblebees are not at all aggressive and are interested only in collecting pollen and nectar.</a:t>
            </a:r>
            <a:endParaRPr lang="en-US" dirty="0">
              <a:latin typeface="Calibri" panose="020F0502020204030204"/>
              <a:cs typeface="Calibri" panose="020F0502020204030204"/>
            </a:endParaRPr>
          </a:p>
          <a:p>
            <a:pPr marL="285750" indent="-285750">
              <a:buFont typeface="Arial"/>
              <a:buChar char="•"/>
            </a:pPr>
            <a:r>
              <a:rPr lang="en-US" sz="1200" dirty="0">
                <a:solidFill>
                  <a:srgbClr val="000000"/>
                </a:solidFill>
                <a:latin typeface="ProximaNovaA-Regular"/>
              </a:rPr>
              <a:t>Those of you who are Harry Potter followers might be interested to know that The Old English name for Bumblebee is Dumbledore</a:t>
            </a:r>
            <a:endParaRPr lang="en-US" sz="1200" dirty="0">
              <a:solidFill>
                <a:srgbClr val="000000"/>
              </a:solidFill>
              <a:latin typeface="Calibri" panose="020F0502020204030204"/>
              <a:cs typeface="Calibri" panose="020F0502020204030204"/>
            </a:endParaRPr>
          </a:p>
          <a:p>
            <a:pPr marL="0" marR="0" lvl="0" indent="0" algn="l" defTabSz="914400">
              <a:lnSpc>
                <a:spcPct val="100000"/>
              </a:lnSpc>
              <a:spcBef>
                <a:spcPts val="0"/>
              </a:spcBef>
              <a:spcAft>
                <a:spcPts val="0"/>
              </a:spcAft>
              <a:buClrTx/>
              <a:buSzTx/>
              <a:buFontTx/>
              <a:buNone/>
              <a:tabLst/>
              <a:defRPr/>
            </a:pPr>
            <a:endParaRPr lang="en-US" dirty="0">
              <a:latin typeface="ProximaNovaA-Regular"/>
            </a:endParaRPr>
          </a:p>
          <a:p>
            <a:pPr>
              <a:defRPr/>
            </a:pPr>
            <a:endParaRPr lang="en-US" dirty="0">
              <a:latin typeface="ProximaNovaA-Regular"/>
              <a:cs typeface="Calibri" panose="020F0502020204030204"/>
            </a:endParaRPr>
          </a:p>
          <a:p>
            <a:pPr>
              <a:defRPr/>
            </a:pP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6</a:t>
            </a:fld>
            <a:endParaRPr lang="en-IE" dirty="0"/>
          </a:p>
        </p:txBody>
      </p:sp>
    </p:spTree>
    <p:extLst>
      <p:ext uri="{BB962C8B-B14F-4D97-AF65-F5344CB8AC3E}">
        <p14:creationId xmlns:p14="http://schemas.microsoft.com/office/powerpoint/2010/main" val="991899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ProximaNovaA-Regular"/>
              </a:rPr>
              <a:t>In the Spring a Bumblebee queen emerges from hibernation. food. The queen may need to visit up to 6000 flowers a day to get sufficient nectar just to generate enough heat to brood her eggs. After the eggs hatch and the nest develops Bumble bees require huge areas to forage for food. In Autumn/Winter all Bumblebees other than the Queen die, the queen then hibernates. In order to hibernate the Queen requires vast amounts of food to build up her fat levels and to survive the winter and emerge in the Spring and start the process all over again.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ProximaNovaA-Regular"/>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b="1" dirty="0">
              <a:latin typeface="Calibri" charset="0"/>
            </a:endParaRPr>
          </a:p>
          <a:p>
            <a:pPr eaLnBrk="1" hangingPunct="1"/>
            <a:endParaRPr lang="en-IE" sz="1200" dirty="0">
              <a:latin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latin typeface="ProximaNovaA-Regular"/>
            </a:endParaRPr>
          </a:p>
          <a:p>
            <a:endParaRPr lang="en-US" dirty="0"/>
          </a:p>
        </p:txBody>
      </p:sp>
      <p:sp>
        <p:nvSpPr>
          <p:cNvPr id="4" name="Slide Number Placeholder 3"/>
          <p:cNvSpPr>
            <a:spLocks noGrp="1"/>
          </p:cNvSpPr>
          <p:nvPr>
            <p:ph type="sldNum" sz="quarter" idx="5"/>
          </p:nvPr>
        </p:nvSpPr>
        <p:spPr/>
        <p:txBody>
          <a:bodyPr/>
          <a:lstStyle/>
          <a:p>
            <a:fld id="{9C7B60EC-B7E3-4E03-A034-70EAAEA0966D}" type="slidenum">
              <a:rPr lang="en-IE" smtClean="0"/>
              <a:t>7</a:t>
            </a:fld>
            <a:endParaRPr lang="en-IE" dirty="0"/>
          </a:p>
        </p:txBody>
      </p:sp>
    </p:spTree>
    <p:extLst>
      <p:ext uri="{BB962C8B-B14F-4D97-AF65-F5344CB8AC3E}">
        <p14:creationId xmlns:p14="http://schemas.microsoft.com/office/powerpoint/2010/main" val="3708840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majority of solitary species are mining bees who make their home in the ground. A smaller percentage take refuge in walls, wooden structures, and bee hotels</a:t>
            </a:r>
            <a:endParaRPr lang="en-US" dirty="0">
              <a:cs typeface="Calibri"/>
            </a:endParaRPr>
          </a:p>
          <a:p>
            <a:pPr>
              <a:defRPr/>
            </a:pPr>
            <a:endParaRPr lang="en-US" dirty="0">
              <a:cs typeface="Calibri"/>
            </a:endParaRPr>
          </a:p>
          <a:p>
            <a:pPr>
              <a:defRPr/>
            </a:pPr>
            <a:endParaRPr lang="en-US" dirty="0">
              <a:cs typeface="Calibri"/>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8</a:t>
            </a:fld>
            <a:endParaRPr lang="en-IE"/>
          </a:p>
        </p:txBody>
      </p:sp>
    </p:spTree>
    <p:extLst>
      <p:ext uri="{BB962C8B-B14F-4D97-AF65-F5344CB8AC3E}">
        <p14:creationId xmlns:p14="http://schemas.microsoft.com/office/powerpoint/2010/main" val="38950419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dirty="0"/>
          </a:p>
          <a:p>
            <a:pPr marL="171450" indent="-171450">
              <a:buFontTx/>
              <a:buChar char="-"/>
              <a:defRPr/>
            </a:pPr>
            <a:r>
              <a:rPr lang="en-US" dirty="0">
                <a:cs typeface="Calibri"/>
              </a:rPr>
              <a:t>Mention the impact things like rewilding and the dandelions </a:t>
            </a:r>
            <a:endParaRPr lang="en-US" dirty="0"/>
          </a:p>
          <a:p>
            <a:pPr marL="171450" indent="-171450">
              <a:buFontTx/>
              <a:buChar char="-"/>
              <a:defRPr/>
            </a:pPr>
            <a:endParaRPr lang="en-US" dirty="0"/>
          </a:p>
        </p:txBody>
      </p:sp>
      <p:sp>
        <p:nvSpPr>
          <p:cNvPr id="4" name="Slide Number Placeholder 3"/>
          <p:cNvSpPr>
            <a:spLocks noGrp="1"/>
          </p:cNvSpPr>
          <p:nvPr>
            <p:ph type="sldNum" sz="quarter" idx="5"/>
          </p:nvPr>
        </p:nvSpPr>
        <p:spPr/>
        <p:txBody>
          <a:bodyPr/>
          <a:lstStyle/>
          <a:p>
            <a:fld id="{9C7B60EC-B7E3-4E03-A034-70EAAEA0966D}" type="slidenum">
              <a:rPr lang="en-IE" smtClean="0"/>
              <a:t>9</a:t>
            </a:fld>
            <a:endParaRPr lang="en-IE"/>
          </a:p>
        </p:txBody>
      </p:sp>
    </p:spTree>
    <p:extLst>
      <p:ext uri="{BB962C8B-B14F-4D97-AF65-F5344CB8AC3E}">
        <p14:creationId xmlns:p14="http://schemas.microsoft.com/office/powerpoint/2010/main" val="26139298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some of the bad news. We mentioned we have 99 species of Bee in Ireland. Our bees and bee numbers  have been monitored since 1980. Since then we have seen huge declines. In fact it has been described as being in freefall. </a:t>
            </a:r>
            <a:endParaRPr lang="en-US" dirty="0">
              <a:cs typeface="Calibri"/>
            </a:endParaRPr>
          </a:p>
          <a:p>
            <a:r>
              <a:rPr lang="en-US" dirty="0"/>
              <a:t>6 species, are at critical levels, 10 in a dangerous situation, and 14 further species are just about hanging in there. We have lost 2 species. So two species that no longer exist in Ireland.</a:t>
            </a:r>
            <a:endParaRPr lang="en-US" dirty="0">
              <a:cs typeface="Calibri"/>
            </a:endParaRPr>
          </a:p>
          <a:p>
            <a:r>
              <a:rPr lang="en-US" dirty="0"/>
              <a:t>If we remember that these bees pollinate our plants that produce much of our food you can see how serious this is.</a:t>
            </a:r>
            <a:endParaRPr lang="en-US" dirty="0">
              <a:cs typeface="Calibri"/>
            </a:endParaRPr>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9C7B60EC-B7E3-4E03-A034-70EAAEA0966D}" type="slidenum">
              <a:rPr lang="en-IE" smtClean="0"/>
              <a:t>10</a:t>
            </a:fld>
            <a:endParaRPr lang="en-IE"/>
          </a:p>
        </p:txBody>
      </p:sp>
    </p:spTree>
    <p:extLst>
      <p:ext uri="{BB962C8B-B14F-4D97-AF65-F5344CB8AC3E}">
        <p14:creationId xmlns:p14="http://schemas.microsoft.com/office/powerpoint/2010/main" val="2357471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1096190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2" name="Google Shape;72;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3" name="Google Shape;73;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20239449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8" name="Google Shape;78;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79" name="Google Shape;79;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779698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1" name="Google Shape;21;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2" name="Google Shape;22;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4269007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7" name="Google Shape;2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40510152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4" name="Google Shape;34;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35" name="Google Shape;35;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145796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3" name="Google Shape;43;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4" name="Google Shape;4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89101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8" name="Google Shape;48;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49" name="Google Shape;49;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658520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2" name="Google Shape;52;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3" name="Google Shape;53;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533249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59" name="Google Shape;59;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0" name="Google Shape;6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1983830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Google Shape;64;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6" name="Google Shape;66;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67" name="Google Shape;67;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39274182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F9A61A"/>
              </a:buClr>
              <a:buSzPts val="4400"/>
              <a:buFont typeface="Calibri"/>
              <a:buNone/>
              <a:defRPr sz="4400" b="0" i="0" u="none" strike="noStrike" cap="none">
                <a:solidFill>
                  <a:srgbClr val="F9A61A"/>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rgbClr val="666666"/>
              </a:buClr>
              <a:buSzPts val="2800"/>
              <a:buFont typeface="Arial"/>
              <a:buChar char="•"/>
              <a:defRPr sz="2800" b="0" i="0" u="none" strike="noStrike" cap="none">
                <a:solidFill>
                  <a:srgbClr val="666666"/>
                </a:solidFill>
                <a:latin typeface="Calibri"/>
                <a:ea typeface="Calibri"/>
                <a:cs typeface="Calibri"/>
                <a:sym typeface="Calibri"/>
              </a:defRPr>
            </a:lvl1pPr>
            <a:lvl2pPr marL="914400" marR="0" lvl="1" indent="-381000" algn="l" rtl="0">
              <a:lnSpc>
                <a:spcPct val="90000"/>
              </a:lnSpc>
              <a:spcBef>
                <a:spcPts val="500"/>
              </a:spcBef>
              <a:spcAft>
                <a:spcPts val="0"/>
              </a:spcAft>
              <a:buClr>
                <a:srgbClr val="666666"/>
              </a:buClr>
              <a:buSzPts val="2400"/>
              <a:buFont typeface="Arial"/>
              <a:buChar char="•"/>
              <a:defRPr sz="2400" b="0" i="0" u="none" strike="noStrike" cap="none">
                <a:solidFill>
                  <a:srgbClr val="66666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666666"/>
              </a:buClr>
              <a:buSzPts val="20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rgbClr val="666666"/>
              </a:buClr>
              <a:buSzPts val="1800"/>
              <a:buFont typeface="Arial"/>
              <a:buChar char="•"/>
              <a:defRPr sz="1800" b="0" i="0" u="none" strike="noStrike" cap="none">
                <a:solidFill>
                  <a:srgbClr val="666666"/>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dirty="0"/>
          </a:p>
        </p:txBody>
      </p:sp>
    </p:spTree>
    <p:extLst>
      <p:ext uri="{BB962C8B-B14F-4D97-AF65-F5344CB8AC3E}">
        <p14:creationId xmlns:p14="http://schemas.microsoft.com/office/powerpoint/2010/main" val="852565427"/>
      </p:ext>
    </p:extLst>
  </p:cSld>
  <p:clrMap bg1="lt1" tx1="dk1" bg2="dk2" tx2="lt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7.jpeg"/><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9.png"/><Relationship Id="rId4" Type="http://schemas.openxmlformats.org/officeDocument/2006/relationships/image" Target="../media/image138.jpeg"/></Relationships>
</file>

<file path=ppt/slides/_rels/slide11.xml.rels><?xml version="1.0" encoding="UTF-8" standalone="yes"?>
<Relationships xmlns="http://schemas.openxmlformats.org/package/2006/relationships"><Relationship Id="rId8" Type="http://schemas.openxmlformats.org/officeDocument/2006/relationships/image" Target="../media/image143.png"/><Relationship Id="rId3" Type="http://schemas.openxmlformats.org/officeDocument/2006/relationships/image" Target="../media/image140.jpe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42.jpeg"/><Relationship Id="rId4" Type="http://schemas.openxmlformats.org/officeDocument/2006/relationships/image" Target="../media/image141.jpeg"/></Relationships>
</file>

<file path=ppt/slides/_rels/slide12.xml.rels><?xml version="1.0" encoding="UTF-8" standalone="yes"?>
<Relationships xmlns="http://schemas.openxmlformats.org/package/2006/relationships"><Relationship Id="rId8" Type="http://schemas.openxmlformats.org/officeDocument/2006/relationships/image" Target="../media/image149.jpeg"/><Relationship Id="rId13" Type="http://schemas.openxmlformats.org/officeDocument/2006/relationships/image" Target="../media/image154.jpeg"/><Relationship Id="rId18" Type="http://schemas.openxmlformats.org/officeDocument/2006/relationships/image" Target="../media/image159.jpeg"/><Relationship Id="rId3" Type="http://schemas.openxmlformats.org/officeDocument/2006/relationships/image" Target="../media/image144.png"/><Relationship Id="rId7" Type="http://schemas.openxmlformats.org/officeDocument/2006/relationships/image" Target="../media/image148.jpeg"/><Relationship Id="rId12" Type="http://schemas.openxmlformats.org/officeDocument/2006/relationships/image" Target="../media/image153.png"/><Relationship Id="rId17" Type="http://schemas.openxmlformats.org/officeDocument/2006/relationships/image" Target="../media/image158.jpeg"/><Relationship Id="rId2" Type="http://schemas.openxmlformats.org/officeDocument/2006/relationships/notesSlide" Target="../notesSlides/notesSlide11.xml"/><Relationship Id="rId16" Type="http://schemas.openxmlformats.org/officeDocument/2006/relationships/image" Target="../media/image157.jpeg"/><Relationship Id="rId20"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147.jpeg"/><Relationship Id="rId11" Type="http://schemas.openxmlformats.org/officeDocument/2006/relationships/image" Target="../media/image152.png"/><Relationship Id="rId5" Type="http://schemas.openxmlformats.org/officeDocument/2006/relationships/image" Target="../media/image146.png"/><Relationship Id="rId15" Type="http://schemas.openxmlformats.org/officeDocument/2006/relationships/image" Target="../media/image156.jpeg"/><Relationship Id="rId10" Type="http://schemas.openxmlformats.org/officeDocument/2006/relationships/image" Target="../media/image151.png"/><Relationship Id="rId19" Type="http://schemas.openxmlformats.org/officeDocument/2006/relationships/image" Target="../media/image7.png"/><Relationship Id="rId4" Type="http://schemas.openxmlformats.org/officeDocument/2006/relationships/image" Target="../media/image145.png"/><Relationship Id="rId9" Type="http://schemas.openxmlformats.org/officeDocument/2006/relationships/image" Target="../media/image150.png"/><Relationship Id="rId14" Type="http://schemas.openxmlformats.org/officeDocument/2006/relationships/image" Target="../media/image15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1.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3.png"/><Relationship Id="rId4" Type="http://schemas.openxmlformats.org/officeDocument/2006/relationships/image" Target="../media/image162.png"/></Relationships>
</file>

<file path=ppt/slides/_rels/slide14.xml.rels><?xml version="1.0" encoding="UTF-8" standalone="yes"?>
<Relationships xmlns="http://schemas.openxmlformats.org/package/2006/relationships"><Relationship Id="rId3" Type="http://schemas.openxmlformats.org/officeDocument/2006/relationships/image" Target="../media/image164.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65.jpeg"/></Relationships>
</file>

<file path=ppt/slides/_rels/slide15.xml.rels><?xml version="1.0" encoding="UTF-8" standalone="yes"?>
<Relationships xmlns="http://schemas.openxmlformats.org/package/2006/relationships"><Relationship Id="rId3" Type="http://schemas.openxmlformats.org/officeDocument/2006/relationships/image" Target="../media/image16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6.xml.rels><?xml version="1.0" encoding="UTF-8" standalone="yes"?>
<Relationships xmlns="http://schemas.openxmlformats.org/package/2006/relationships"><Relationship Id="rId3" Type="http://schemas.openxmlformats.org/officeDocument/2006/relationships/image" Target="../media/image16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0.png"/></Relationships>
</file>

<file path=ppt/slides/_rels/slide17.xml.rels><?xml version="1.0" encoding="UTF-8" standalone="yes"?>
<Relationships xmlns="http://schemas.openxmlformats.org/package/2006/relationships"><Relationship Id="rId3" Type="http://schemas.openxmlformats.org/officeDocument/2006/relationships/image" Target="../media/image168.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71.jpeg"/><Relationship Id="rId5" Type="http://schemas.openxmlformats.org/officeDocument/2006/relationships/image" Target="../media/image170.jpeg"/><Relationship Id="rId4" Type="http://schemas.openxmlformats.org/officeDocument/2006/relationships/image" Target="../media/image169.jpeg"/></Relationships>
</file>

<file path=ppt/slides/_rels/slide18.xml.rels><?xml version="1.0" encoding="UTF-8" standalone="yes"?>
<Relationships xmlns="http://schemas.openxmlformats.org/package/2006/relationships"><Relationship Id="rId3" Type="http://schemas.openxmlformats.org/officeDocument/2006/relationships/image" Target="../media/image17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60.png"/><Relationship Id="rId4" Type="http://schemas.openxmlformats.org/officeDocument/2006/relationships/image" Target="../media/image173.jpeg"/></Relationships>
</file>

<file path=ppt/slides/_rels/slide19.xml.rels><?xml version="1.0" encoding="UTF-8" standalone="yes"?>
<Relationships xmlns="http://schemas.openxmlformats.org/package/2006/relationships"><Relationship Id="rId3" Type="http://schemas.openxmlformats.org/officeDocument/2006/relationships/image" Target="../media/image17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5.png"/><Relationship Id="rId5" Type="http://schemas.openxmlformats.org/officeDocument/2006/relationships/image" Target="../media/image160.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76.jpeg"/><Relationship Id="rId7" Type="http://schemas.openxmlformats.org/officeDocument/2006/relationships/diagramColors" Target="../diagrams/colors1.xml"/><Relationship Id="rId12" Type="http://schemas.openxmlformats.org/officeDocument/2006/relationships/image" Target="../media/image16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153.png"/><Relationship Id="rId5" Type="http://schemas.openxmlformats.org/officeDocument/2006/relationships/diagramLayout" Target="../diagrams/layout1.xml"/><Relationship Id="rId10" Type="http://schemas.openxmlformats.org/officeDocument/2006/relationships/image" Target="../media/image150.png"/><Relationship Id="rId4" Type="http://schemas.openxmlformats.org/officeDocument/2006/relationships/diagramData" Target="../diagrams/data1.xml"/><Relationship Id="rId9" Type="http://schemas.openxmlformats.org/officeDocument/2006/relationships/image" Target="../media/image144.png"/></Relationships>
</file>

<file path=ppt/slides/_rels/slide21.xml.rels><?xml version="1.0" encoding="UTF-8" standalone="yes"?>
<Relationships xmlns="http://schemas.openxmlformats.org/package/2006/relationships"><Relationship Id="rId3" Type="http://schemas.openxmlformats.org/officeDocument/2006/relationships/image" Target="../media/image185.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88.jpeg"/><Relationship Id="rId5" Type="http://schemas.openxmlformats.org/officeDocument/2006/relationships/image" Target="../media/image187.jpeg"/><Relationship Id="rId4" Type="http://schemas.openxmlformats.org/officeDocument/2006/relationships/image" Target="../media/image186.jpeg"/></Relationships>
</file>

<file path=ppt/slides/_rels/slide22.xml.rels><?xml version="1.0" encoding="UTF-8" standalone="yes"?>
<Relationships xmlns="http://schemas.openxmlformats.org/package/2006/relationships"><Relationship Id="rId8" Type="http://schemas.openxmlformats.org/officeDocument/2006/relationships/image" Target="../media/image190.png"/><Relationship Id="rId3" Type="http://schemas.openxmlformats.org/officeDocument/2006/relationships/hyperlink" Target="https://f11e1f3e-44d3-4f0b-9dd6-9f66cce43ab4.filesusr.com/ugd/6b90f7_9699da80fe10460d8eeee147b7cee106.pdf" TargetMode="External"/><Relationship Id="rId7" Type="http://schemas.openxmlformats.org/officeDocument/2006/relationships/hyperlink" Target="https://f11e1f3e-44d3-4f0b-9dd6-9f66cce43ab4.filesusr.com/ugd/6b90f7_a5adfb7b69504599bf9c57d105e3dc58.pdf" TargetMode="External"/><Relationship Id="rId12"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89.png"/><Relationship Id="rId11" Type="http://schemas.openxmlformats.org/officeDocument/2006/relationships/image" Target="../media/image7.png"/><Relationship Id="rId5" Type="http://schemas.openxmlformats.org/officeDocument/2006/relationships/hyperlink" Target="https://f11e1f3e-44d3-4f0b-9dd6-9f66cce43ab4.filesusr.com/ugd/6b90f7_db4b625eb3a0459cb1f1132cf756148c.pdf" TargetMode="External"/><Relationship Id="rId10" Type="http://schemas.openxmlformats.org/officeDocument/2006/relationships/image" Target="../media/image191.png"/><Relationship Id="rId4" Type="http://schemas.openxmlformats.org/officeDocument/2006/relationships/image" Target="../media/image163.png"/><Relationship Id="rId9" Type="http://schemas.openxmlformats.org/officeDocument/2006/relationships/hyperlink" Target="https://pollinators.ie/wp-content/uploads/2021/03/All-Ireland-Pollinator-Plan-2021-2025-WEB.pdf"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93.png"/><Relationship Id="rId3" Type="http://schemas.openxmlformats.org/officeDocument/2006/relationships/hyperlink" Target="https://pollinators.ie/aipp-2021-2025/" TargetMode="External"/><Relationship Id="rId7" Type="http://schemas.openxmlformats.org/officeDocument/2006/relationships/image" Target="../media/image19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s://www.echo.ie/show/article/nature-on-our-doorsteps-book-launch" TargetMode="External"/><Relationship Id="rId5" Type="http://schemas.openxmlformats.org/officeDocument/2006/relationships/hyperlink" Target="https://9148033f-c209-4cc1-8099-bdaf13bb0c7f.usrfiles.com/ugd/914803_3a5cd0e2e1ab460f98c2af30c95a648d.pdf" TargetMode="External"/><Relationship Id="rId10" Type="http://schemas.openxmlformats.org/officeDocument/2006/relationships/image" Target="../media/image6.png"/><Relationship Id="rId4" Type="http://schemas.openxmlformats.org/officeDocument/2006/relationships/hyperlink" Target="https://www.hostinireland.com/pollinator-plan" TargetMode="External"/><Relationship Id="rId9" Type="http://schemas.openxmlformats.org/officeDocument/2006/relationships/image" Target="../media/image194.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11.jpe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6.pn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7.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3" Type="http://schemas.openxmlformats.org/officeDocument/2006/relationships/image" Target="../media/image36.jpeg"/><Relationship Id="rId7" Type="http://schemas.openxmlformats.org/officeDocument/2006/relationships/image" Target="../media/image7.png"/><Relationship Id="rId12" Type="http://schemas.openxmlformats.org/officeDocument/2006/relationships/image" Target="../media/image44.jpeg"/><Relationship Id="rId17" Type="http://schemas.openxmlformats.org/officeDocument/2006/relationships/image" Target="../media/image6.png"/><Relationship Id="rId2" Type="http://schemas.openxmlformats.org/officeDocument/2006/relationships/notesSlide" Target="../notesSlides/notesSlide6.xml"/><Relationship Id="rId16"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39.jpeg"/><Relationship Id="rId11" Type="http://schemas.openxmlformats.org/officeDocument/2006/relationships/image" Target="../media/image43.jpeg"/><Relationship Id="rId5" Type="http://schemas.openxmlformats.org/officeDocument/2006/relationships/image" Target="../media/image38.jpeg"/><Relationship Id="rId15" Type="http://schemas.openxmlformats.org/officeDocument/2006/relationships/image" Target="../media/image47.jpe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jpeg"/><Relationship Id="rId14" Type="http://schemas.openxmlformats.org/officeDocument/2006/relationships/image" Target="../media/image46.jpeg"/></Relationships>
</file>

<file path=ppt/slides/_rels/slide8.xml.rels><?xml version="1.0" encoding="UTF-8" standalone="yes"?>
<Relationships xmlns="http://schemas.openxmlformats.org/package/2006/relationships"><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9" Type="http://schemas.openxmlformats.org/officeDocument/2006/relationships/image" Target="../media/image85.png"/><Relationship Id="rId21" Type="http://schemas.openxmlformats.org/officeDocument/2006/relationships/image" Target="../media/image67.png"/><Relationship Id="rId34" Type="http://schemas.openxmlformats.org/officeDocument/2006/relationships/image" Target="../media/image80.png"/><Relationship Id="rId42" Type="http://schemas.openxmlformats.org/officeDocument/2006/relationships/image" Target="../media/image88.png"/><Relationship Id="rId47" Type="http://schemas.openxmlformats.org/officeDocument/2006/relationships/image" Target="../media/image93.png"/><Relationship Id="rId50" Type="http://schemas.openxmlformats.org/officeDocument/2006/relationships/image" Target="../media/image96.png"/><Relationship Id="rId55" Type="http://schemas.openxmlformats.org/officeDocument/2006/relationships/image" Target="../media/image101.png"/><Relationship Id="rId63" Type="http://schemas.openxmlformats.org/officeDocument/2006/relationships/image" Target="../media/image109.png"/><Relationship Id="rId68" Type="http://schemas.openxmlformats.org/officeDocument/2006/relationships/image" Target="../media/image114.png"/><Relationship Id="rId76" Type="http://schemas.openxmlformats.org/officeDocument/2006/relationships/image" Target="../media/image122.png"/><Relationship Id="rId7" Type="http://schemas.openxmlformats.org/officeDocument/2006/relationships/image" Target="../media/image53.png"/><Relationship Id="rId71" Type="http://schemas.openxmlformats.org/officeDocument/2006/relationships/image" Target="../media/image117.png"/><Relationship Id="rId2" Type="http://schemas.openxmlformats.org/officeDocument/2006/relationships/notesSlide" Target="../notesSlides/notesSlide7.xml"/><Relationship Id="rId16" Type="http://schemas.openxmlformats.org/officeDocument/2006/relationships/image" Target="../media/image62.png"/><Relationship Id="rId29" Type="http://schemas.openxmlformats.org/officeDocument/2006/relationships/image" Target="../media/image75.png"/><Relationship Id="rId11" Type="http://schemas.openxmlformats.org/officeDocument/2006/relationships/image" Target="../media/image57.png"/><Relationship Id="rId24" Type="http://schemas.openxmlformats.org/officeDocument/2006/relationships/image" Target="../media/image70.png"/><Relationship Id="rId32" Type="http://schemas.openxmlformats.org/officeDocument/2006/relationships/image" Target="../media/image78.png"/><Relationship Id="rId37" Type="http://schemas.openxmlformats.org/officeDocument/2006/relationships/image" Target="../media/image83.png"/><Relationship Id="rId40" Type="http://schemas.openxmlformats.org/officeDocument/2006/relationships/image" Target="../media/image86.png"/><Relationship Id="rId45" Type="http://schemas.openxmlformats.org/officeDocument/2006/relationships/image" Target="../media/image91.png"/><Relationship Id="rId53" Type="http://schemas.openxmlformats.org/officeDocument/2006/relationships/image" Target="../media/image99.png"/><Relationship Id="rId58" Type="http://schemas.openxmlformats.org/officeDocument/2006/relationships/image" Target="../media/image104.png"/><Relationship Id="rId66" Type="http://schemas.openxmlformats.org/officeDocument/2006/relationships/image" Target="../media/image112.png"/><Relationship Id="rId74" Type="http://schemas.openxmlformats.org/officeDocument/2006/relationships/image" Target="../media/image120.png"/><Relationship Id="rId79" Type="http://schemas.openxmlformats.org/officeDocument/2006/relationships/image" Target="../media/image125.png"/><Relationship Id="rId5" Type="http://schemas.openxmlformats.org/officeDocument/2006/relationships/image" Target="../media/image51.png"/><Relationship Id="rId61" Type="http://schemas.openxmlformats.org/officeDocument/2006/relationships/image" Target="../media/image107.png"/><Relationship Id="rId82" Type="http://schemas.openxmlformats.org/officeDocument/2006/relationships/image" Target="../media/image6.png"/><Relationship Id="rId10" Type="http://schemas.openxmlformats.org/officeDocument/2006/relationships/image" Target="../media/image56.png"/><Relationship Id="rId19" Type="http://schemas.openxmlformats.org/officeDocument/2006/relationships/image" Target="../media/image65.png"/><Relationship Id="rId31" Type="http://schemas.openxmlformats.org/officeDocument/2006/relationships/image" Target="../media/image77.png"/><Relationship Id="rId44" Type="http://schemas.openxmlformats.org/officeDocument/2006/relationships/image" Target="../media/image90.png"/><Relationship Id="rId52" Type="http://schemas.openxmlformats.org/officeDocument/2006/relationships/image" Target="../media/image98.png"/><Relationship Id="rId60" Type="http://schemas.openxmlformats.org/officeDocument/2006/relationships/image" Target="../media/image106.png"/><Relationship Id="rId65" Type="http://schemas.openxmlformats.org/officeDocument/2006/relationships/image" Target="../media/image111.png"/><Relationship Id="rId73" Type="http://schemas.openxmlformats.org/officeDocument/2006/relationships/image" Target="../media/image119.png"/><Relationship Id="rId78" Type="http://schemas.openxmlformats.org/officeDocument/2006/relationships/image" Target="../media/image124.png"/><Relationship Id="rId81" Type="http://schemas.openxmlformats.org/officeDocument/2006/relationships/image" Target="../media/image7.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 Id="rId30" Type="http://schemas.openxmlformats.org/officeDocument/2006/relationships/image" Target="../media/image76.png"/><Relationship Id="rId35" Type="http://schemas.openxmlformats.org/officeDocument/2006/relationships/image" Target="../media/image81.png"/><Relationship Id="rId43" Type="http://schemas.openxmlformats.org/officeDocument/2006/relationships/image" Target="../media/image89.png"/><Relationship Id="rId48" Type="http://schemas.openxmlformats.org/officeDocument/2006/relationships/image" Target="../media/image94.png"/><Relationship Id="rId56" Type="http://schemas.openxmlformats.org/officeDocument/2006/relationships/image" Target="../media/image102.png"/><Relationship Id="rId64" Type="http://schemas.openxmlformats.org/officeDocument/2006/relationships/image" Target="../media/image110.png"/><Relationship Id="rId69" Type="http://schemas.openxmlformats.org/officeDocument/2006/relationships/image" Target="../media/image115.png"/><Relationship Id="rId77" Type="http://schemas.openxmlformats.org/officeDocument/2006/relationships/image" Target="../media/image123.png"/><Relationship Id="rId8" Type="http://schemas.openxmlformats.org/officeDocument/2006/relationships/image" Target="../media/image54.png"/><Relationship Id="rId51" Type="http://schemas.openxmlformats.org/officeDocument/2006/relationships/image" Target="../media/image97.png"/><Relationship Id="rId72" Type="http://schemas.openxmlformats.org/officeDocument/2006/relationships/image" Target="../media/image118.png"/><Relationship Id="rId80" Type="http://schemas.openxmlformats.org/officeDocument/2006/relationships/image" Target="../media/image126.png"/><Relationship Id="rId3" Type="http://schemas.openxmlformats.org/officeDocument/2006/relationships/image" Target="../media/image49.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33" Type="http://schemas.openxmlformats.org/officeDocument/2006/relationships/image" Target="../media/image79.png"/><Relationship Id="rId38" Type="http://schemas.openxmlformats.org/officeDocument/2006/relationships/image" Target="../media/image84.png"/><Relationship Id="rId46" Type="http://schemas.openxmlformats.org/officeDocument/2006/relationships/image" Target="../media/image92.png"/><Relationship Id="rId59" Type="http://schemas.openxmlformats.org/officeDocument/2006/relationships/image" Target="../media/image105.png"/><Relationship Id="rId67" Type="http://schemas.openxmlformats.org/officeDocument/2006/relationships/image" Target="../media/image113.png"/><Relationship Id="rId20" Type="http://schemas.openxmlformats.org/officeDocument/2006/relationships/image" Target="../media/image66.png"/><Relationship Id="rId41" Type="http://schemas.openxmlformats.org/officeDocument/2006/relationships/image" Target="../media/image87.png"/><Relationship Id="rId54" Type="http://schemas.openxmlformats.org/officeDocument/2006/relationships/image" Target="../media/image100.png"/><Relationship Id="rId62" Type="http://schemas.openxmlformats.org/officeDocument/2006/relationships/image" Target="../media/image108.png"/><Relationship Id="rId70" Type="http://schemas.openxmlformats.org/officeDocument/2006/relationships/image" Target="../media/image116.png"/><Relationship Id="rId75" Type="http://schemas.openxmlformats.org/officeDocument/2006/relationships/image" Target="../media/image121.png"/><Relationship Id="rId1" Type="http://schemas.openxmlformats.org/officeDocument/2006/relationships/slideLayout" Target="../slideLayouts/slideLayout2.xml"/><Relationship Id="rId6" Type="http://schemas.openxmlformats.org/officeDocument/2006/relationships/image" Target="../media/image52.png"/><Relationship Id="rId15" Type="http://schemas.openxmlformats.org/officeDocument/2006/relationships/image" Target="../media/image61.png"/><Relationship Id="rId23" Type="http://schemas.openxmlformats.org/officeDocument/2006/relationships/image" Target="../media/image69.png"/><Relationship Id="rId28" Type="http://schemas.openxmlformats.org/officeDocument/2006/relationships/image" Target="../media/image74.png"/><Relationship Id="rId36" Type="http://schemas.openxmlformats.org/officeDocument/2006/relationships/image" Target="../media/image82.png"/><Relationship Id="rId49" Type="http://schemas.openxmlformats.org/officeDocument/2006/relationships/image" Target="../media/image95.png"/><Relationship Id="rId57" Type="http://schemas.openxmlformats.org/officeDocument/2006/relationships/image" Target="../media/image10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36.png"/><Relationship Id="rId3" Type="http://schemas.openxmlformats.org/officeDocument/2006/relationships/image" Target="../media/image127.jpeg"/><Relationship Id="rId7" Type="http://schemas.openxmlformats.org/officeDocument/2006/relationships/image" Target="../media/image131.png"/><Relationship Id="rId12" Type="http://schemas.openxmlformats.org/officeDocument/2006/relationships/image" Target="../media/image13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0.jpeg"/><Relationship Id="rId11" Type="http://schemas.openxmlformats.org/officeDocument/2006/relationships/image" Target="../media/image134.png"/><Relationship Id="rId5" Type="http://schemas.openxmlformats.org/officeDocument/2006/relationships/image" Target="../media/image129.jpeg"/><Relationship Id="rId10" Type="http://schemas.openxmlformats.org/officeDocument/2006/relationships/image" Target="../media/image133.jpeg"/><Relationship Id="rId4" Type="http://schemas.openxmlformats.org/officeDocument/2006/relationships/image" Target="../media/image128.jpeg"/><Relationship Id="rId9" Type="http://schemas.openxmlformats.org/officeDocument/2006/relationships/image" Target="../media/image132.jpeg"/><Relationship Id="rId1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 name="Picture 8" descr="Text&#10;&#10;Description automatically generated">
            <a:extLst>
              <a:ext uri="{FF2B5EF4-FFF2-40B4-BE49-F238E27FC236}">
                <a16:creationId xmlns:a16="http://schemas.microsoft.com/office/drawing/2014/main" id="{2EA7070A-F0BE-42ED-83B5-C5DEF4294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75"/>
            <a:ext cx="12198311" cy="6866875"/>
          </a:xfrm>
          <a:prstGeom prst="rect">
            <a:avLst/>
          </a:prstGeom>
        </p:spPr>
      </p:pic>
      <p:sp>
        <p:nvSpPr>
          <p:cNvPr id="6" name="Google Shape;85;p1">
            <a:extLst>
              <a:ext uri="{FF2B5EF4-FFF2-40B4-BE49-F238E27FC236}">
                <a16:creationId xmlns:a16="http://schemas.microsoft.com/office/drawing/2014/main" id="{8A49DA43-D22C-4AD6-AB6B-CD23D3ECB538}"/>
              </a:ext>
            </a:extLst>
          </p:cNvPr>
          <p:cNvSpPr txBox="1">
            <a:spLocks noGrp="1"/>
          </p:cNvSpPr>
          <p:nvPr/>
        </p:nvSpPr>
        <p:spPr>
          <a:xfrm>
            <a:off x="1540010" y="2569822"/>
            <a:ext cx="8701269" cy="1709480"/>
          </a:xfrm>
          <a:prstGeom prst="rect">
            <a:avLst/>
          </a:prstGeom>
          <a:noFill/>
          <a:ln>
            <a:noFill/>
          </a:ln>
        </p:spPr>
        <p:txBody>
          <a:bodyPr spcFirstLastPara="1" wrap="square" lIns="91425" tIns="45700" rIns="91425" bIns="45700" anchor="t"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indent="0" algn="ctr">
              <a:spcBef>
                <a:spcPts val="600"/>
              </a:spcBef>
            </a:pPr>
            <a:r>
              <a:rPr lang="en-IE" sz="2400" dirty="0"/>
              <a:t>Wally Blennerhassett, John Cox, Nicole Cox</a:t>
            </a:r>
            <a:endParaRPr lang="en-IE" sz="2400" dirty="0">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B. distinguendus.JPG">
            <a:extLst>
              <a:ext uri="{FF2B5EF4-FFF2-40B4-BE49-F238E27FC236}">
                <a16:creationId xmlns:a16="http://schemas.microsoft.com/office/drawing/2014/main" id="{8B1062A5-D7D1-45E4-B7DB-5CB2A4F1AC29}"/>
              </a:ext>
            </a:extLst>
          </p:cNvPr>
          <p:cNvPicPr>
            <a:picLocks noChangeAspect="1"/>
          </p:cNvPicPr>
          <p:nvPr/>
        </p:nvPicPr>
        <p:blipFill rotWithShape="1">
          <a:blip r:embed="rId3" cstate="email">
            <a:grayscl/>
            <a:extLst>
              <a:ext uri="{28A0092B-C50C-407E-A947-70E740481C1C}">
                <a14:useLocalDpi xmlns:a14="http://schemas.microsoft.com/office/drawing/2010/main" val="0"/>
              </a:ext>
            </a:extLst>
          </a:blip>
          <a:srcRect/>
          <a:stretch/>
        </p:blipFill>
        <p:spPr bwMode="auto">
          <a:xfrm flipH="1">
            <a:off x="0" y="1690687"/>
            <a:ext cx="2304350" cy="4038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a:extLst>
              <a:ext uri="{FF2B5EF4-FFF2-40B4-BE49-F238E27FC236}">
                <a16:creationId xmlns:a16="http://schemas.microsoft.com/office/drawing/2014/main" id="{B9F2AE61-902A-4203-A038-2C84FE05E805}"/>
              </a:ext>
            </a:extLst>
          </p:cNvPr>
          <p:cNvSpPr>
            <a:spLocks noGrp="1"/>
          </p:cNvSpPr>
          <p:nvPr>
            <p:ph type="title"/>
          </p:nvPr>
        </p:nvSpPr>
        <p:spPr/>
        <p:txBody>
          <a:bodyPr>
            <a:normAutofit/>
          </a:bodyPr>
          <a:lstStyle/>
          <a:p>
            <a:r>
              <a:rPr lang="en-GB"/>
              <a:t>Are Pollinators Declining in Ireland?</a:t>
            </a:r>
            <a:br>
              <a:rPr lang="en-IE" dirty="0"/>
            </a:br>
            <a:endParaRPr lang="en-US" dirty="0"/>
          </a:p>
        </p:txBody>
      </p:sp>
      <p:pic>
        <p:nvPicPr>
          <p:cNvPr id="8" name="Picture 7" descr="B. distinguendus.JPG">
            <a:extLst>
              <a:ext uri="{FF2B5EF4-FFF2-40B4-BE49-F238E27FC236}">
                <a16:creationId xmlns:a16="http://schemas.microsoft.com/office/drawing/2014/main" id="{235E6D88-4A71-4931-8667-691DD0CB2BC5}"/>
              </a:ext>
            </a:extLst>
          </p:cNvPr>
          <p:cNvPicPr>
            <a:picLocks noChangeAspect="1"/>
          </p:cNvPicPr>
          <p:nvPr/>
        </p:nvPicPr>
        <p:blipFill rotWithShape="1">
          <a:blip r:embed="rId4" cstate="email">
            <a:grayscl/>
            <a:extLst>
              <a:ext uri="{28A0092B-C50C-407E-A947-70E740481C1C}">
                <a14:useLocalDpi xmlns:a14="http://schemas.microsoft.com/office/drawing/2010/main" val="0"/>
              </a:ext>
            </a:extLst>
          </a:blip>
          <a:srcRect/>
          <a:stretch/>
        </p:blipFill>
        <p:spPr bwMode="auto">
          <a:xfrm>
            <a:off x="9569965" y="1690687"/>
            <a:ext cx="2622035" cy="40380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descr="A picture containing text&#10;&#10;Description automatically generated">
            <a:extLst>
              <a:ext uri="{FF2B5EF4-FFF2-40B4-BE49-F238E27FC236}">
                <a16:creationId xmlns:a16="http://schemas.microsoft.com/office/drawing/2014/main" id="{1BB73C86-CDAE-4FCC-93F5-B2AA7965AAF2}"/>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2074195" y="1690688"/>
            <a:ext cx="8043610" cy="4038098"/>
          </a:xfrm>
          <a:prstGeom prst="rect">
            <a:avLst/>
          </a:prstGeom>
        </p:spPr>
      </p:pic>
      <p:pic>
        <p:nvPicPr>
          <p:cNvPr id="4" name="Picture 3" descr="NBDC-Logo-MASTER.png">
            <a:extLst>
              <a:ext uri="{FF2B5EF4-FFF2-40B4-BE49-F238E27FC236}">
                <a16:creationId xmlns:a16="http://schemas.microsoft.com/office/drawing/2014/main" id="{2FAE3B20-9F4B-4A7E-A850-BF543480804B}"/>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1">
            <a:extLst>
              <a:ext uri="{FF2B5EF4-FFF2-40B4-BE49-F238E27FC236}">
                <a16:creationId xmlns:a16="http://schemas.microsoft.com/office/drawing/2014/main" id="{FCEF475A-A74B-43FA-88DF-0A1FB92A06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5094" y="6224955"/>
            <a:ext cx="1325883" cy="535839"/>
          </a:xfrm>
          <a:prstGeom prst="rect">
            <a:avLst/>
          </a:prstGeom>
        </p:spPr>
      </p:pic>
    </p:spTree>
    <p:extLst>
      <p:ext uri="{BB962C8B-B14F-4D97-AF65-F5344CB8AC3E}">
        <p14:creationId xmlns:p14="http://schemas.microsoft.com/office/powerpoint/2010/main" val="1779706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68EB9-7BA6-408B-8DB9-D359A2E52163}"/>
              </a:ext>
            </a:extLst>
          </p:cNvPr>
          <p:cNvSpPr>
            <a:spLocks noGrp="1"/>
          </p:cNvSpPr>
          <p:nvPr>
            <p:ph type="title"/>
          </p:nvPr>
        </p:nvSpPr>
        <p:spPr/>
        <p:txBody>
          <a:bodyPr/>
          <a:lstStyle/>
          <a:p>
            <a:r>
              <a:rPr lang="en-GB" dirty="0"/>
              <a:t>Why are Pollinators Declining?</a:t>
            </a:r>
            <a:br>
              <a:rPr lang="en-IE" b="1" dirty="0"/>
            </a:br>
            <a:endParaRPr lang="en-US" dirty="0"/>
          </a:p>
        </p:txBody>
      </p:sp>
      <p:sp>
        <p:nvSpPr>
          <p:cNvPr id="3" name="Text Placeholder 2">
            <a:extLst>
              <a:ext uri="{FF2B5EF4-FFF2-40B4-BE49-F238E27FC236}">
                <a16:creationId xmlns:a16="http://schemas.microsoft.com/office/drawing/2014/main" id="{3DFFF398-6405-401B-871F-EC04311084D4}"/>
              </a:ext>
            </a:extLst>
          </p:cNvPr>
          <p:cNvSpPr>
            <a:spLocks noGrp="1"/>
          </p:cNvSpPr>
          <p:nvPr>
            <p:ph type="body" idx="1"/>
          </p:nvPr>
        </p:nvSpPr>
        <p:spPr>
          <a:xfrm>
            <a:off x="1409700" y="1259953"/>
            <a:ext cx="9944099" cy="4917010"/>
          </a:xfrm>
        </p:spPr>
        <p:txBody>
          <a:bodyPr>
            <a:normAutofit/>
          </a:bodyPr>
          <a:lstStyle/>
          <a:p>
            <a:pPr marL="114300" indent="0" eaLnBrk="1" hangingPunct="1">
              <a:spcBef>
                <a:spcPts val="1500"/>
              </a:spcBef>
              <a:buNone/>
              <a:defRPr/>
            </a:pPr>
            <a:r>
              <a:rPr lang="en-GB" altLang="en-US" dirty="0">
                <a:latin typeface="Calibri" panose="020F0502020204030204" pitchFamily="34" charset="0"/>
              </a:rPr>
              <a:t>Habitat loss: </a:t>
            </a:r>
            <a:r>
              <a:rPr lang="en-GB" altLang="en-US" b="1" dirty="0">
                <a:latin typeface="Calibri" panose="020F0502020204030204" pitchFamily="34" charset="0"/>
              </a:rPr>
              <a:t>HOMELESSNESS</a:t>
            </a:r>
          </a:p>
          <a:p>
            <a:pPr marL="114300" indent="0" eaLnBrk="1" hangingPunct="1">
              <a:spcBef>
                <a:spcPts val="1500"/>
              </a:spcBef>
              <a:buNone/>
              <a:defRPr/>
            </a:pPr>
            <a:r>
              <a:rPr lang="en-GB" altLang="en-US" dirty="0">
                <a:latin typeface="Calibri" panose="020F0502020204030204" pitchFamily="34" charset="0"/>
              </a:rPr>
              <a:t>General decline in wildflowers: </a:t>
            </a:r>
            <a:r>
              <a:rPr lang="en-GB" altLang="en-US" b="1" dirty="0">
                <a:latin typeface="Calibri" panose="020F0502020204030204" pitchFamily="34" charset="0"/>
              </a:rPr>
              <a:t>HUNGER</a:t>
            </a:r>
          </a:p>
          <a:p>
            <a:pPr marL="114300" indent="0" eaLnBrk="1" hangingPunct="1">
              <a:spcBef>
                <a:spcPts val="1500"/>
              </a:spcBef>
              <a:buNone/>
              <a:defRPr/>
            </a:pPr>
            <a:r>
              <a:rPr lang="en-GB" altLang="en-US" dirty="0">
                <a:latin typeface="Calibri" panose="020F0502020204030204" pitchFamily="34" charset="0"/>
              </a:rPr>
              <a:t>Pests and diseases: </a:t>
            </a:r>
            <a:r>
              <a:rPr lang="en-GB" altLang="en-US" b="1" dirty="0">
                <a:latin typeface="Calibri" panose="020F0502020204030204" pitchFamily="34" charset="0"/>
              </a:rPr>
              <a:t>SICKNESS</a:t>
            </a:r>
          </a:p>
          <a:p>
            <a:pPr marL="114300" indent="0" eaLnBrk="1" hangingPunct="1">
              <a:spcBef>
                <a:spcPts val="1500"/>
              </a:spcBef>
              <a:buNone/>
              <a:defRPr/>
            </a:pPr>
            <a:r>
              <a:rPr lang="en-GB" altLang="en-US" dirty="0">
                <a:latin typeface="Calibri" panose="020F0502020204030204" pitchFamily="34" charset="0"/>
              </a:rPr>
              <a:t>Pesticides: </a:t>
            </a:r>
            <a:r>
              <a:rPr lang="en-GB" altLang="en-US" b="1" dirty="0">
                <a:latin typeface="Calibri" panose="020F0502020204030204" pitchFamily="34" charset="0"/>
              </a:rPr>
              <a:t>POISONING</a:t>
            </a:r>
          </a:p>
          <a:p>
            <a:pPr marL="114300" indent="0" eaLnBrk="1" hangingPunct="1">
              <a:spcBef>
                <a:spcPts val="1500"/>
              </a:spcBef>
              <a:buNone/>
              <a:defRPr/>
            </a:pPr>
            <a:r>
              <a:rPr lang="en-GB" altLang="en-US" dirty="0">
                <a:latin typeface="Calibri" panose="020F0502020204030204" pitchFamily="34" charset="0"/>
              </a:rPr>
              <a:t>Climate change</a:t>
            </a:r>
            <a:r>
              <a:rPr lang="en-GB" altLang="en-US" b="1" dirty="0">
                <a:latin typeface="Calibri" panose="020F0502020204030204" pitchFamily="34" charset="0"/>
              </a:rPr>
              <a:t>: CHANGING ENVIRONMENT</a:t>
            </a:r>
          </a:p>
          <a:p>
            <a:pPr eaLnBrk="1" hangingPunct="1">
              <a:defRPr/>
            </a:pPr>
            <a:endParaRPr lang="en-IE" altLang="en-US" sz="1600" b="1" dirty="0">
              <a:latin typeface="Calibri" panose="020F0502020204030204" pitchFamily="34" charset="0"/>
            </a:endParaRPr>
          </a:p>
          <a:p>
            <a:endParaRPr lang="en-US" dirty="0"/>
          </a:p>
        </p:txBody>
      </p:sp>
      <p:pic>
        <p:nvPicPr>
          <p:cNvPr id="6" name="Picture 2" descr="Pilgrims Rd 20">
            <a:extLst>
              <a:ext uri="{FF2B5EF4-FFF2-40B4-BE49-F238E27FC236}">
                <a16:creationId xmlns:a16="http://schemas.microsoft.com/office/drawing/2014/main" id="{EAA33DC5-2E69-4D21-AB5E-43BA4884256A}"/>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992183" y="4634415"/>
            <a:ext cx="2089656" cy="18540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descr="Esker ridge 3">
            <a:extLst>
              <a:ext uri="{FF2B5EF4-FFF2-40B4-BE49-F238E27FC236}">
                <a16:creationId xmlns:a16="http://schemas.microsoft.com/office/drawing/2014/main" id="{F9B543E8-DBAC-4E79-A00F-8FF11F1E28CE}"/>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67409" y="4649819"/>
            <a:ext cx="2089656" cy="18540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D63108D9-4C0C-47CB-A1B2-A7534BA52C4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588500" y="4634415"/>
            <a:ext cx="2089656" cy="185400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60C8C796-4DAE-4289-A9A5-5D9D68C6D785}"/>
              </a:ext>
            </a:extLst>
          </p:cNvPr>
          <p:cNvSpPr txBox="1">
            <a:spLocks noChangeArrowheads="1"/>
          </p:cNvSpPr>
          <p:nvPr/>
        </p:nvSpPr>
        <p:spPr bwMode="auto">
          <a:xfrm>
            <a:off x="967409" y="1094504"/>
            <a:ext cx="8587407" cy="276999"/>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IE" altLang="en-US" sz="1200" b="1" dirty="0">
              <a:latin typeface="Calibri" panose="020F0502020204030204" pitchFamily="34" charset="0"/>
            </a:endParaRPr>
          </a:p>
        </p:txBody>
      </p:sp>
      <p:cxnSp>
        <p:nvCxnSpPr>
          <p:cNvPr id="11" name="Connector: Elbow 10">
            <a:extLst>
              <a:ext uri="{FF2B5EF4-FFF2-40B4-BE49-F238E27FC236}">
                <a16:creationId xmlns:a16="http://schemas.microsoft.com/office/drawing/2014/main" id="{2FDB14DC-DDB4-46EA-87BF-DD72D9F91C4A}"/>
              </a:ext>
            </a:extLst>
          </p:cNvPr>
          <p:cNvCxnSpPr/>
          <p:nvPr/>
        </p:nvCxnSpPr>
        <p:spPr>
          <a:xfrm>
            <a:off x="11169748" y="1294228"/>
            <a:ext cx="914400" cy="914400"/>
          </a:xfrm>
          <a:prstGeom prst="bentConnector3">
            <a:avLst/>
          </a:prstGeom>
          <a:ln>
            <a:noFill/>
            <a:tailEnd type="triangle"/>
          </a:ln>
        </p:spPr>
        <p:style>
          <a:lnRef idx="1">
            <a:schemeClr val="accent1"/>
          </a:lnRef>
          <a:fillRef idx="0">
            <a:schemeClr val="accent1"/>
          </a:fillRef>
          <a:effectRef idx="0">
            <a:schemeClr val="accent1"/>
          </a:effectRef>
          <a:fontRef idx="minor">
            <a:schemeClr val="tx1"/>
          </a:fontRef>
        </p:style>
      </p:cxnSp>
      <p:pic>
        <p:nvPicPr>
          <p:cNvPr id="4" name="Picture 3" descr="NBDC-Logo-MASTER.png">
            <a:extLst>
              <a:ext uri="{FF2B5EF4-FFF2-40B4-BE49-F238E27FC236}">
                <a16:creationId xmlns:a16="http://schemas.microsoft.com/office/drawing/2014/main" id="{F84EFA7C-199F-4851-8338-B12F3571E361}"/>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44F91A60-7B38-4C5C-9813-C5457689E24E}"/>
              </a:ext>
            </a:extLst>
          </p:cNvPr>
          <p:cNvSpPr txBox="1"/>
          <p:nvPr/>
        </p:nvSpPr>
        <p:spPr>
          <a:xfrm>
            <a:off x="1010248" y="1246841"/>
            <a:ext cx="798902" cy="861774"/>
          </a:xfrm>
          <a:prstGeom prst="rect">
            <a:avLst/>
          </a:prstGeom>
          <a:noFill/>
        </p:spPr>
        <p:txBody>
          <a:bodyPr wrap="square" rtlCol="0">
            <a:spAutoFit/>
          </a:bodyPr>
          <a:lstStyle/>
          <a:p>
            <a:r>
              <a:rPr lang="en-US" sz="5000" b="1" dirty="0">
                <a:solidFill>
                  <a:srgbClr val="F9A61A"/>
                </a:solidFill>
              </a:rPr>
              <a:t>&gt;</a:t>
            </a:r>
          </a:p>
        </p:txBody>
      </p:sp>
      <p:sp>
        <p:nvSpPr>
          <p:cNvPr id="13" name="TextBox 12">
            <a:extLst>
              <a:ext uri="{FF2B5EF4-FFF2-40B4-BE49-F238E27FC236}">
                <a16:creationId xmlns:a16="http://schemas.microsoft.com/office/drawing/2014/main" id="{A7EAE994-5186-42B0-B424-7EB398A48F6D}"/>
              </a:ext>
            </a:extLst>
          </p:cNvPr>
          <p:cNvSpPr txBox="1"/>
          <p:nvPr/>
        </p:nvSpPr>
        <p:spPr>
          <a:xfrm>
            <a:off x="1010248" y="1827570"/>
            <a:ext cx="798902" cy="861774"/>
          </a:xfrm>
          <a:prstGeom prst="rect">
            <a:avLst/>
          </a:prstGeom>
          <a:noFill/>
        </p:spPr>
        <p:txBody>
          <a:bodyPr wrap="square" rtlCol="0">
            <a:spAutoFit/>
          </a:bodyPr>
          <a:lstStyle/>
          <a:p>
            <a:r>
              <a:rPr lang="en-US" sz="5000" b="1" dirty="0">
                <a:solidFill>
                  <a:srgbClr val="F9A61A"/>
                </a:solidFill>
              </a:rPr>
              <a:t>&gt;</a:t>
            </a:r>
          </a:p>
        </p:txBody>
      </p:sp>
      <p:sp>
        <p:nvSpPr>
          <p:cNvPr id="14" name="TextBox 13">
            <a:extLst>
              <a:ext uri="{FF2B5EF4-FFF2-40B4-BE49-F238E27FC236}">
                <a16:creationId xmlns:a16="http://schemas.microsoft.com/office/drawing/2014/main" id="{E5D66E1E-51D6-45A2-A108-426F6C6C05E8}"/>
              </a:ext>
            </a:extLst>
          </p:cNvPr>
          <p:cNvSpPr txBox="1"/>
          <p:nvPr/>
        </p:nvSpPr>
        <p:spPr>
          <a:xfrm>
            <a:off x="999519" y="2420067"/>
            <a:ext cx="798902" cy="861774"/>
          </a:xfrm>
          <a:prstGeom prst="rect">
            <a:avLst/>
          </a:prstGeom>
          <a:noFill/>
        </p:spPr>
        <p:txBody>
          <a:bodyPr wrap="square" rtlCol="0">
            <a:spAutoFit/>
          </a:bodyPr>
          <a:lstStyle/>
          <a:p>
            <a:r>
              <a:rPr lang="en-US" sz="5000" b="1" dirty="0">
                <a:solidFill>
                  <a:srgbClr val="F9A61A"/>
                </a:solidFill>
              </a:rPr>
              <a:t>&gt;</a:t>
            </a:r>
          </a:p>
        </p:txBody>
      </p:sp>
      <p:sp>
        <p:nvSpPr>
          <p:cNvPr id="15" name="TextBox 14">
            <a:extLst>
              <a:ext uri="{FF2B5EF4-FFF2-40B4-BE49-F238E27FC236}">
                <a16:creationId xmlns:a16="http://schemas.microsoft.com/office/drawing/2014/main" id="{6CC851B2-B80A-45AE-AB9E-308A8F62590C}"/>
              </a:ext>
            </a:extLst>
          </p:cNvPr>
          <p:cNvSpPr txBox="1"/>
          <p:nvPr/>
        </p:nvSpPr>
        <p:spPr>
          <a:xfrm>
            <a:off x="999519" y="2980134"/>
            <a:ext cx="798902" cy="861774"/>
          </a:xfrm>
          <a:prstGeom prst="rect">
            <a:avLst/>
          </a:prstGeom>
          <a:noFill/>
        </p:spPr>
        <p:txBody>
          <a:bodyPr wrap="square" rtlCol="0">
            <a:spAutoFit/>
          </a:bodyPr>
          <a:lstStyle/>
          <a:p>
            <a:r>
              <a:rPr lang="en-US" sz="5000" b="1" dirty="0">
                <a:solidFill>
                  <a:srgbClr val="F9A61A"/>
                </a:solidFill>
              </a:rPr>
              <a:t>&gt;</a:t>
            </a:r>
          </a:p>
        </p:txBody>
      </p:sp>
      <p:sp>
        <p:nvSpPr>
          <p:cNvPr id="16" name="TextBox 15">
            <a:extLst>
              <a:ext uri="{FF2B5EF4-FFF2-40B4-BE49-F238E27FC236}">
                <a16:creationId xmlns:a16="http://schemas.microsoft.com/office/drawing/2014/main" id="{63B7ADE8-2558-4186-905D-AB2AD156C2E3}"/>
              </a:ext>
            </a:extLst>
          </p:cNvPr>
          <p:cNvSpPr txBox="1"/>
          <p:nvPr/>
        </p:nvSpPr>
        <p:spPr>
          <a:xfrm>
            <a:off x="987457" y="3516455"/>
            <a:ext cx="798902" cy="861774"/>
          </a:xfrm>
          <a:prstGeom prst="rect">
            <a:avLst/>
          </a:prstGeom>
          <a:noFill/>
        </p:spPr>
        <p:txBody>
          <a:bodyPr wrap="square" rtlCol="0">
            <a:spAutoFit/>
          </a:bodyPr>
          <a:lstStyle/>
          <a:p>
            <a:r>
              <a:rPr lang="en-US" sz="5000" b="1" dirty="0">
                <a:solidFill>
                  <a:srgbClr val="F9A61A"/>
                </a:solidFill>
              </a:rPr>
              <a:t>&gt;</a:t>
            </a:r>
          </a:p>
        </p:txBody>
      </p:sp>
      <p:pic>
        <p:nvPicPr>
          <p:cNvPr id="17" name="Picture 16">
            <a:extLst>
              <a:ext uri="{FF2B5EF4-FFF2-40B4-BE49-F238E27FC236}">
                <a16:creationId xmlns:a16="http://schemas.microsoft.com/office/drawing/2014/main" id="{7C06E7F8-6E84-41E0-9B9F-42BEB24763E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89887" y="6415765"/>
            <a:ext cx="994412" cy="401880"/>
          </a:xfrm>
          <a:prstGeom prst="rect">
            <a:avLst/>
          </a:prstGeom>
        </p:spPr>
      </p:pic>
      <p:pic>
        <p:nvPicPr>
          <p:cNvPr id="18" name="Picture 17">
            <a:extLst>
              <a:ext uri="{FF2B5EF4-FFF2-40B4-BE49-F238E27FC236}">
                <a16:creationId xmlns:a16="http://schemas.microsoft.com/office/drawing/2014/main" id="{77803A31-D5D8-44EA-ACF8-F6C5B115D9D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95866" y="4634415"/>
            <a:ext cx="2089656" cy="1855025"/>
          </a:xfrm>
          <a:prstGeom prst="ellipse">
            <a:avLst/>
          </a:prstGeom>
        </p:spPr>
      </p:pic>
    </p:spTree>
    <p:extLst>
      <p:ext uri="{BB962C8B-B14F-4D97-AF65-F5344CB8AC3E}">
        <p14:creationId xmlns:p14="http://schemas.microsoft.com/office/powerpoint/2010/main" val="12351393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572B6-C284-4D8E-A542-FB90025CB1C9}"/>
              </a:ext>
            </a:extLst>
          </p:cNvPr>
          <p:cNvSpPr>
            <a:spLocks noGrp="1"/>
          </p:cNvSpPr>
          <p:nvPr>
            <p:ph type="title"/>
          </p:nvPr>
        </p:nvSpPr>
        <p:spPr/>
        <p:txBody>
          <a:bodyPr/>
          <a:lstStyle/>
          <a:p>
            <a:r>
              <a:rPr lang="en-IE" dirty="0">
                <a:latin typeface="Calibri" charset="0"/>
              </a:rPr>
              <a:t>Food, Shelter &amp; Safety for pollinators</a:t>
            </a:r>
            <a:br>
              <a:rPr lang="en-IE" dirty="0">
                <a:latin typeface="Calibri" charset="0"/>
              </a:rPr>
            </a:br>
            <a:endParaRPr lang="en-US" dirty="0"/>
          </a:p>
        </p:txBody>
      </p:sp>
      <p:pic>
        <p:nvPicPr>
          <p:cNvPr id="5" name="Picture 4">
            <a:extLst>
              <a:ext uri="{FF2B5EF4-FFF2-40B4-BE49-F238E27FC236}">
                <a16:creationId xmlns:a16="http://schemas.microsoft.com/office/drawing/2014/main" id="{13F397CF-143B-46D1-920E-276EE05ADA0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06405" y="1781175"/>
            <a:ext cx="1033462" cy="112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0D1DC760-0E09-4E3D-A04A-97028369580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962318" y="5626099"/>
            <a:ext cx="1020763" cy="1231900"/>
          </a:xfrm>
          <a:prstGeom prst="rect">
            <a:avLst/>
          </a:prstGeom>
          <a:noFill/>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2">
            <a:extLst>
              <a:ext uri="{FF2B5EF4-FFF2-40B4-BE49-F238E27FC236}">
                <a16:creationId xmlns:a16="http://schemas.microsoft.com/office/drawing/2014/main" id="{10FE0146-D784-4F5B-9346-B8DD3FC4F2B7}"/>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443581" y="5629275"/>
            <a:ext cx="1285875" cy="1228725"/>
          </a:xfrm>
          <a:prstGeom prst="rect">
            <a:avLst/>
          </a:prstGeom>
          <a:noFill/>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3">
            <a:extLst>
              <a:ext uri="{FF2B5EF4-FFF2-40B4-BE49-F238E27FC236}">
                <a16:creationId xmlns:a16="http://schemas.microsoft.com/office/drawing/2014/main" id="{9A11C378-8519-4D8C-B2FE-D42261019AD6}"/>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09792" y="5622925"/>
            <a:ext cx="1117600" cy="1235075"/>
          </a:xfrm>
          <a:prstGeom prst="rect">
            <a:avLst/>
          </a:prstGeom>
          <a:noFill/>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2">
            <a:extLst>
              <a:ext uri="{FF2B5EF4-FFF2-40B4-BE49-F238E27FC236}">
                <a16:creationId xmlns:a16="http://schemas.microsoft.com/office/drawing/2014/main" id="{9A52CA13-0B5D-49AE-8A6E-F5C9F2207ACD}"/>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038642" y="5622925"/>
            <a:ext cx="1347788" cy="1235075"/>
          </a:xfrm>
          <a:prstGeom prst="rect">
            <a:avLst/>
          </a:prstGeom>
          <a:noFill/>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4">
            <a:extLst>
              <a:ext uri="{FF2B5EF4-FFF2-40B4-BE49-F238E27FC236}">
                <a16:creationId xmlns:a16="http://schemas.microsoft.com/office/drawing/2014/main" id="{D2F6E6EF-1F86-4B49-8169-F1F749464C44}"/>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8797718" y="5622925"/>
            <a:ext cx="1503363" cy="1235075"/>
          </a:xfrm>
          <a:prstGeom prst="rect">
            <a:avLst/>
          </a:prstGeom>
          <a:noFill/>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9">
            <a:extLst>
              <a:ext uri="{FF2B5EF4-FFF2-40B4-BE49-F238E27FC236}">
                <a16:creationId xmlns:a16="http://schemas.microsoft.com/office/drawing/2014/main" id="{8C314066-A60F-43D1-BF94-79908FF7566F}"/>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130217" y="5686424"/>
            <a:ext cx="1079500" cy="1098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TextBox 11">
            <a:extLst>
              <a:ext uri="{FF2B5EF4-FFF2-40B4-BE49-F238E27FC236}">
                <a16:creationId xmlns:a16="http://schemas.microsoft.com/office/drawing/2014/main" id="{1F723B50-EDB8-4AA5-8E25-E8636E7D26F5}"/>
              </a:ext>
            </a:extLst>
          </p:cNvPr>
          <p:cNvSpPr txBox="1"/>
          <p:nvPr/>
        </p:nvSpPr>
        <p:spPr>
          <a:xfrm>
            <a:off x="4003467" y="6497638"/>
            <a:ext cx="3887788" cy="307975"/>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lgn="ctr">
              <a:defRPr/>
            </a:pPr>
            <a:r>
              <a:rPr lang="en-IE" sz="1400" dirty="0"/>
              <a:t>Eliminate or reduce the use of pesticides</a:t>
            </a:r>
          </a:p>
        </p:txBody>
      </p:sp>
      <p:pic>
        <p:nvPicPr>
          <p:cNvPr id="13" name="Picture 12">
            <a:extLst>
              <a:ext uri="{FF2B5EF4-FFF2-40B4-BE49-F238E27FC236}">
                <a16:creationId xmlns:a16="http://schemas.microsoft.com/office/drawing/2014/main" id="{00E6BBAA-F254-4193-A8DB-402DD44F0DE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11306" y="2676525"/>
            <a:ext cx="6715125" cy="581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FEFD7F8C-47E6-49C9-9453-23402EBCC6A8}"/>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3230356" y="1528763"/>
            <a:ext cx="6696075" cy="1285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0">
            <a:extLst>
              <a:ext uri="{FF2B5EF4-FFF2-40B4-BE49-F238E27FC236}">
                <a16:creationId xmlns:a16="http://schemas.microsoft.com/office/drawing/2014/main" id="{7F4B5314-1DBA-48C0-87FC-4CCE4351A23C}"/>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2058780" y="3838574"/>
            <a:ext cx="1084262" cy="10747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6" name="Rectangle 15">
            <a:extLst>
              <a:ext uri="{FF2B5EF4-FFF2-40B4-BE49-F238E27FC236}">
                <a16:creationId xmlns:a16="http://schemas.microsoft.com/office/drawing/2014/main" id="{B70BEC73-0CA4-4A17-BAC8-32B965D0B4A2}"/>
              </a:ext>
            </a:extLst>
          </p:cNvPr>
          <p:cNvSpPr/>
          <p:nvPr/>
        </p:nvSpPr>
        <p:spPr>
          <a:xfrm>
            <a:off x="3320842" y="3473449"/>
            <a:ext cx="2266950" cy="1727200"/>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dirty="0"/>
          </a:p>
        </p:txBody>
      </p:sp>
      <p:sp>
        <p:nvSpPr>
          <p:cNvPr id="17" name="TextBox 2">
            <a:extLst>
              <a:ext uri="{FF2B5EF4-FFF2-40B4-BE49-F238E27FC236}">
                <a16:creationId xmlns:a16="http://schemas.microsoft.com/office/drawing/2014/main" id="{C49D2B91-38B2-4103-84AB-767DB2FA3977}"/>
              </a:ext>
            </a:extLst>
          </p:cNvPr>
          <p:cNvSpPr txBox="1">
            <a:spLocks noChangeArrowheads="1"/>
          </p:cNvSpPr>
          <p:nvPr/>
        </p:nvSpPr>
        <p:spPr bwMode="auto">
          <a:xfrm>
            <a:off x="3320842" y="3525838"/>
            <a:ext cx="2230438"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sz="1400" b="1">
                <a:latin typeface="Calibri" charset="0"/>
              </a:rPr>
              <a:t>Bumblebees (21 species)</a:t>
            </a:r>
          </a:p>
        </p:txBody>
      </p:sp>
      <p:pic>
        <p:nvPicPr>
          <p:cNvPr id="18" name="Picture 1">
            <a:extLst>
              <a:ext uri="{FF2B5EF4-FFF2-40B4-BE49-F238E27FC236}">
                <a16:creationId xmlns:a16="http://schemas.microsoft.com/office/drawing/2014/main" id="{54211D7D-876B-406B-B9DD-078012FE570A}"/>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b="-351"/>
          <a:stretch>
            <a:fillRect/>
          </a:stretch>
        </p:blipFill>
        <p:spPr bwMode="auto">
          <a:xfrm>
            <a:off x="4290805" y="3833812"/>
            <a:ext cx="1160462"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2">
            <a:extLst>
              <a:ext uri="{FF2B5EF4-FFF2-40B4-BE49-F238E27FC236}">
                <a16:creationId xmlns:a16="http://schemas.microsoft.com/office/drawing/2014/main" id="{8DBCF724-5C5B-416B-B931-4D33F011A495}"/>
              </a:ext>
            </a:extLst>
          </p:cNvPr>
          <p:cNvSpPr txBox="1">
            <a:spLocks noChangeArrowheads="1"/>
          </p:cNvSpPr>
          <p:nvPr/>
        </p:nvSpPr>
        <p:spPr bwMode="auto">
          <a:xfrm>
            <a:off x="3355768" y="4892675"/>
            <a:ext cx="2328863"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sz="1400">
                <a:latin typeface="Calibri" charset="0"/>
              </a:rPr>
              <a:t>Long grass, base of hedgerow</a:t>
            </a:r>
          </a:p>
        </p:txBody>
      </p:sp>
      <p:sp>
        <p:nvSpPr>
          <p:cNvPr id="20" name="Rectangle 19">
            <a:extLst>
              <a:ext uri="{FF2B5EF4-FFF2-40B4-BE49-F238E27FC236}">
                <a16:creationId xmlns:a16="http://schemas.microsoft.com/office/drawing/2014/main" id="{0AB9D5A9-BA1F-4D7F-9723-ED6AD8F64F11}"/>
              </a:ext>
            </a:extLst>
          </p:cNvPr>
          <p:cNvSpPr/>
          <p:nvPr/>
        </p:nvSpPr>
        <p:spPr>
          <a:xfrm>
            <a:off x="5721142" y="3503613"/>
            <a:ext cx="2597150" cy="1735137"/>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21" name="Picture 20" descr="Andrena.cineraria_J.K.Lindsey.jpg">
            <a:extLst>
              <a:ext uri="{FF2B5EF4-FFF2-40B4-BE49-F238E27FC236}">
                <a16:creationId xmlns:a16="http://schemas.microsoft.com/office/drawing/2014/main" id="{FA6A9648-0401-4214-B8B0-A33920D07EF6}"/>
              </a:ext>
            </a:extLst>
          </p:cNvPr>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822743" y="3895724"/>
            <a:ext cx="1146175" cy="762000"/>
          </a:xfrm>
          <a:prstGeom prst="rect">
            <a:avLst/>
          </a:prstGeom>
          <a:solidFill>
            <a:schemeClr val="accent2">
              <a:lumMod val="40000"/>
              <a:lumOff val="60000"/>
            </a:schemeClr>
          </a:solidFill>
          <a:ln>
            <a:noFill/>
          </a:ln>
        </p:spPr>
      </p:pic>
      <p:sp>
        <p:nvSpPr>
          <p:cNvPr id="22" name="TextBox 12">
            <a:extLst>
              <a:ext uri="{FF2B5EF4-FFF2-40B4-BE49-F238E27FC236}">
                <a16:creationId xmlns:a16="http://schemas.microsoft.com/office/drawing/2014/main" id="{4682CE14-DD89-4D17-86B0-655A3FFCFFC3}"/>
              </a:ext>
            </a:extLst>
          </p:cNvPr>
          <p:cNvSpPr txBox="1">
            <a:spLocks noChangeArrowheads="1"/>
          </p:cNvSpPr>
          <p:nvPr/>
        </p:nvSpPr>
        <p:spPr bwMode="auto">
          <a:xfrm>
            <a:off x="5746542" y="3536950"/>
            <a:ext cx="26289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sz="1400" b="1">
                <a:latin typeface="Calibri" charset="0"/>
              </a:rPr>
              <a:t>Mining solitary bees (62 species)</a:t>
            </a:r>
          </a:p>
        </p:txBody>
      </p:sp>
      <p:pic>
        <p:nvPicPr>
          <p:cNvPr id="23" name="Picture 3" descr="Exposed areas.jpg">
            <a:extLst>
              <a:ext uri="{FF2B5EF4-FFF2-40B4-BE49-F238E27FC236}">
                <a16:creationId xmlns:a16="http://schemas.microsoft.com/office/drawing/2014/main" id="{672763F0-1929-4424-8168-21D361B2F83E}"/>
              </a:ext>
            </a:extLst>
          </p:cNvPr>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7019718" y="3895725"/>
            <a:ext cx="1082675" cy="777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4" name="TextBox 20">
            <a:extLst>
              <a:ext uri="{FF2B5EF4-FFF2-40B4-BE49-F238E27FC236}">
                <a16:creationId xmlns:a16="http://schemas.microsoft.com/office/drawing/2014/main" id="{3604B290-7655-425F-9935-53A628D2CE54}"/>
              </a:ext>
            </a:extLst>
          </p:cNvPr>
          <p:cNvSpPr txBox="1">
            <a:spLocks noChangeArrowheads="1"/>
          </p:cNvSpPr>
          <p:nvPr/>
        </p:nvSpPr>
        <p:spPr bwMode="auto">
          <a:xfrm>
            <a:off x="5756068" y="4732338"/>
            <a:ext cx="2130425"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sz="1400">
                <a:latin typeface="Calibri" charset="0"/>
              </a:rPr>
              <a:t>Bare ground, south/east facing banks</a:t>
            </a:r>
          </a:p>
        </p:txBody>
      </p:sp>
      <p:sp>
        <p:nvSpPr>
          <p:cNvPr id="25" name="Rectangle 24">
            <a:extLst>
              <a:ext uri="{FF2B5EF4-FFF2-40B4-BE49-F238E27FC236}">
                <a16:creationId xmlns:a16="http://schemas.microsoft.com/office/drawing/2014/main" id="{FF5CC386-FE39-471F-8B9A-03C25DD65156}"/>
              </a:ext>
            </a:extLst>
          </p:cNvPr>
          <p:cNvSpPr/>
          <p:nvPr/>
        </p:nvSpPr>
        <p:spPr>
          <a:xfrm>
            <a:off x="8386555" y="3511550"/>
            <a:ext cx="2019300" cy="1744663"/>
          </a:xfrm>
          <a:prstGeom prst="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E"/>
          </a:p>
        </p:txBody>
      </p:sp>
      <p:pic>
        <p:nvPicPr>
          <p:cNvPr id="26" name="Picture 1">
            <a:extLst>
              <a:ext uri="{FF2B5EF4-FFF2-40B4-BE49-F238E27FC236}">
                <a16:creationId xmlns:a16="http://schemas.microsoft.com/office/drawing/2014/main" id="{43EAA910-6437-48C3-AFB1-C68883BB4B57}"/>
              </a:ext>
            </a:extLst>
          </p:cNvPr>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8473868" y="4037013"/>
            <a:ext cx="688975" cy="712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7" name="TextBox 13">
            <a:extLst>
              <a:ext uri="{FF2B5EF4-FFF2-40B4-BE49-F238E27FC236}">
                <a16:creationId xmlns:a16="http://schemas.microsoft.com/office/drawing/2014/main" id="{D0F530F6-87E0-4DC2-BA95-465AE5644DC1}"/>
              </a:ext>
            </a:extLst>
          </p:cNvPr>
          <p:cNvSpPr txBox="1">
            <a:spLocks noChangeArrowheads="1"/>
          </p:cNvSpPr>
          <p:nvPr/>
        </p:nvSpPr>
        <p:spPr bwMode="auto">
          <a:xfrm>
            <a:off x="8386556" y="3521075"/>
            <a:ext cx="1836737" cy="5238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sz="1400" b="1">
                <a:latin typeface="Calibri" charset="0"/>
              </a:rPr>
              <a:t>Cavity nesting solitary bees (15 species)</a:t>
            </a:r>
          </a:p>
        </p:txBody>
      </p:sp>
      <p:pic>
        <p:nvPicPr>
          <p:cNvPr id="28" name="Picture 1">
            <a:extLst>
              <a:ext uri="{FF2B5EF4-FFF2-40B4-BE49-F238E27FC236}">
                <a16:creationId xmlns:a16="http://schemas.microsoft.com/office/drawing/2014/main" id="{EE2BDD0A-B3A5-483A-AE52-5414DC9F36B9}"/>
              </a:ext>
            </a:extLst>
          </p:cNvPr>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9205705" y="4037012"/>
            <a:ext cx="912812" cy="7223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9" name="TextBox 25">
            <a:extLst>
              <a:ext uri="{FF2B5EF4-FFF2-40B4-BE49-F238E27FC236}">
                <a16:creationId xmlns:a16="http://schemas.microsoft.com/office/drawing/2014/main" id="{5A032E5E-EE11-4466-A79C-936492F32215}"/>
              </a:ext>
            </a:extLst>
          </p:cNvPr>
          <p:cNvSpPr txBox="1">
            <a:spLocks noChangeArrowheads="1"/>
          </p:cNvSpPr>
          <p:nvPr/>
        </p:nvSpPr>
        <p:spPr bwMode="auto">
          <a:xfrm>
            <a:off x="8394493" y="4741863"/>
            <a:ext cx="1939925" cy="52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sz="1400">
                <a:latin typeface="Calibri" charset="0"/>
              </a:rPr>
              <a:t>Hollow stems, holes in wood, bee nest boxes</a:t>
            </a:r>
          </a:p>
        </p:txBody>
      </p:sp>
      <p:pic>
        <p:nvPicPr>
          <p:cNvPr id="30" name="Picture 5">
            <a:extLst>
              <a:ext uri="{FF2B5EF4-FFF2-40B4-BE49-F238E27FC236}">
                <a16:creationId xmlns:a16="http://schemas.microsoft.com/office/drawing/2014/main" id="{7DC7FC60-E42B-42DD-9A65-31F9B4C88FD3}"/>
              </a:ext>
            </a:extLst>
          </p:cNvPr>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3412918" y="3833812"/>
            <a:ext cx="815975" cy="10080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BDC-Logo-MASTER.png">
            <a:extLst>
              <a:ext uri="{FF2B5EF4-FFF2-40B4-BE49-F238E27FC236}">
                <a16:creationId xmlns:a16="http://schemas.microsoft.com/office/drawing/2014/main" id="{B0140BEF-2EFE-4B6C-BDD1-887C4C352629}"/>
              </a:ext>
            </a:extLst>
          </p:cNvPr>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 name="Picture 6" descr="Logo&#10;&#10;Description automatically generated">
            <a:extLst>
              <a:ext uri="{FF2B5EF4-FFF2-40B4-BE49-F238E27FC236}">
                <a16:creationId xmlns:a16="http://schemas.microsoft.com/office/drawing/2014/main" id="{38CC14C0-7632-4689-9C57-DDAEC9EF6B75}"/>
              </a:ext>
            </a:extLst>
          </p:cNvPr>
          <p:cNvPicPr>
            <a:picLocks noChangeAspect="1"/>
          </p:cNvPicPr>
          <p:nvPr/>
        </p:nvPicPr>
        <p:blipFill>
          <a:blip r:embed="rId20" cstate="email">
            <a:extLst>
              <a:ext uri="{28A0092B-C50C-407E-A947-70E740481C1C}">
                <a14:useLocalDpi xmlns:a14="http://schemas.microsoft.com/office/drawing/2010/main" val="0"/>
              </a:ext>
            </a:extLst>
          </a:blip>
          <a:stretch>
            <a:fillRect/>
          </a:stretch>
        </p:blipFill>
        <p:spPr>
          <a:xfrm>
            <a:off x="11155919" y="6389652"/>
            <a:ext cx="925132" cy="396675"/>
          </a:xfrm>
          <a:prstGeom prst="rect">
            <a:avLst/>
          </a:prstGeom>
        </p:spPr>
      </p:pic>
    </p:spTree>
    <p:extLst>
      <p:ext uri="{BB962C8B-B14F-4D97-AF65-F5344CB8AC3E}">
        <p14:creationId xmlns:p14="http://schemas.microsoft.com/office/powerpoint/2010/main" val="2471009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953C0C0-56F3-4F9C-A8B6-5673DDA214F8}"/>
              </a:ext>
            </a:extLst>
          </p:cNvPr>
          <p:cNvSpPr txBox="1">
            <a:spLocks/>
          </p:cNvSpPr>
          <p:nvPr/>
        </p:nvSpPr>
        <p:spPr>
          <a:xfrm>
            <a:off x="465981" y="167813"/>
            <a:ext cx="8596668" cy="1320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F9A61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IE" kern="0" dirty="0"/>
              <a:t>Areas we can influence</a:t>
            </a:r>
          </a:p>
        </p:txBody>
      </p:sp>
      <p:sp>
        <p:nvSpPr>
          <p:cNvPr id="5" name="Content Placeholder 2">
            <a:extLst>
              <a:ext uri="{FF2B5EF4-FFF2-40B4-BE49-F238E27FC236}">
                <a16:creationId xmlns:a16="http://schemas.microsoft.com/office/drawing/2014/main" id="{54435475-CF8D-4D1B-A872-5065B297DC99}"/>
              </a:ext>
            </a:extLst>
          </p:cNvPr>
          <p:cNvSpPr txBox="1">
            <a:spLocks/>
          </p:cNvSpPr>
          <p:nvPr/>
        </p:nvSpPr>
        <p:spPr>
          <a:xfrm>
            <a:off x="975360" y="1488613"/>
            <a:ext cx="5815276" cy="4592382"/>
          </a:xfrm>
          <a:prstGeom prst="rect">
            <a:avLst/>
          </a:prstGeom>
          <a:noFill/>
          <a:ln>
            <a:noFill/>
          </a:ln>
        </p:spPr>
        <p:txBody>
          <a:bodyPr spcFirstLastPara="1" wrap="square" lIns="91425" tIns="45700" rIns="91425" bIns="45700" anchor="t" anchorCtr="0">
            <a:normAutofit fontScale="775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114300" indent="0" defTabSz="914400">
              <a:lnSpc>
                <a:spcPct val="110000"/>
              </a:lnSpc>
              <a:spcBef>
                <a:spcPts val="2400"/>
              </a:spcBef>
              <a:buNone/>
            </a:pPr>
            <a:r>
              <a:rPr lang="en-IE" sz="3900" kern="0" dirty="0"/>
              <a:t>Small differences in our daily Life</a:t>
            </a:r>
          </a:p>
          <a:p>
            <a:pPr marL="114300" indent="0" defTabSz="914400">
              <a:lnSpc>
                <a:spcPct val="110000"/>
              </a:lnSpc>
              <a:spcBef>
                <a:spcPts val="2400"/>
              </a:spcBef>
              <a:buNone/>
            </a:pPr>
            <a:r>
              <a:rPr lang="en-IE" sz="3900" kern="0" dirty="0"/>
              <a:t>Where we work</a:t>
            </a:r>
          </a:p>
          <a:p>
            <a:pPr marL="114300" indent="0" defTabSz="914400">
              <a:lnSpc>
                <a:spcPct val="110000"/>
              </a:lnSpc>
              <a:spcBef>
                <a:spcPts val="2400"/>
              </a:spcBef>
              <a:buNone/>
            </a:pPr>
            <a:r>
              <a:rPr lang="en-IE" sz="3900" kern="0" dirty="0"/>
              <a:t>Community areas</a:t>
            </a:r>
          </a:p>
          <a:p>
            <a:pPr marL="114300" indent="0" defTabSz="914400">
              <a:lnSpc>
                <a:spcPct val="110000"/>
              </a:lnSpc>
              <a:spcBef>
                <a:spcPts val="2400"/>
              </a:spcBef>
              <a:buNone/>
            </a:pPr>
            <a:r>
              <a:rPr lang="en-IE" sz="3900" kern="0" dirty="0"/>
              <a:t>Sports Grounds</a:t>
            </a:r>
          </a:p>
          <a:p>
            <a:pPr marL="114300" indent="0" defTabSz="914400">
              <a:lnSpc>
                <a:spcPct val="110000"/>
              </a:lnSpc>
              <a:spcBef>
                <a:spcPts val="2400"/>
              </a:spcBef>
              <a:buNone/>
            </a:pPr>
            <a:r>
              <a:rPr lang="en-IE" sz="3900" kern="0" dirty="0"/>
              <a:t>Gardens + Fruit Trees</a:t>
            </a:r>
          </a:p>
          <a:p>
            <a:pPr marL="114300" indent="0" defTabSz="914400">
              <a:lnSpc>
                <a:spcPct val="110000"/>
              </a:lnSpc>
              <a:spcBef>
                <a:spcPts val="2400"/>
              </a:spcBef>
              <a:buNone/>
            </a:pPr>
            <a:r>
              <a:rPr lang="en-IE" sz="3900" kern="0" dirty="0"/>
              <a:t>Balconies</a:t>
            </a:r>
            <a:endParaRPr lang="en-IE" sz="2400" kern="0" dirty="0"/>
          </a:p>
          <a:p>
            <a:pPr defTabSz="914400"/>
            <a:endParaRPr lang="en-IE" sz="2400" kern="0" dirty="0"/>
          </a:p>
        </p:txBody>
      </p:sp>
      <p:sp>
        <p:nvSpPr>
          <p:cNvPr id="14" name="Rectangle 13">
            <a:extLst>
              <a:ext uri="{FF2B5EF4-FFF2-40B4-BE49-F238E27FC236}">
                <a16:creationId xmlns:a16="http://schemas.microsoft.com/office/drawing/2014/main" id="{0065AE27-F545-4BC0-9B2E-CF583AC3BDC7}"/>
              </a:ext>
            </a:extLst>
          </p:cNvPr>
          <p:cNvSpPr/>
          <p:nvPr/>
        </p:nvSpPr>
        <p:spPr>
          <a:xfrm>
            <a:off x="7717331" y="3659984"/>
            <a:ext cx="1828800" cy="12396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5">
            <a:extLst>
              <a:ext uri="{FF2B5EF4-FFF2-40B4-BE49-F238E27FC236}">
                <a16:creationId xmlns:a16="http://schemas.microsoft.com/office/drawing/2014/main" id="{ADDE6E23-8261-47E1-9D49-8FA8BC8773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1811" y="168369"/>
            <a:ext cx="3783105" cy="3455333"/>
          </a:xfrm>
          <a:prstGeom prst="ellipse">
            <a:avLst/>
          </a:prstGeom>
        </p:spPr>
      </p:pic>
      <p:pic>
        <p:nvPicPr>
          <p:cNvPr id="6" name="Picture 6">
            <a:extLst>
              <a:ext uri="{FF2B5EF4-FFF2-40B4-BE49-F238E27FC236}">
                <a16:creationId xmlns:a16="http://schemas.microsoft.com/office/drawing/2014/main" id="{9F9D272F-4A74-49DD-AE0E-C86EB0559E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58882" y="6080995"/>
            <a:ext cx="1590675" cy="666750"/>
          </a:xfrm>
          <a:prstGeom prst="rect">
            <a:avLst/>
          </a:prstGeom>
        </p:spPr>
      </p:pic>
      <p:pic>
        <p:nvPicPr>
          <p:cNvPr id="8" name="Picture 12" descr="Graphical user interface&#10;&#10;Description automatically generated">
            <a:extLst>
              <a:ext uri="{FF2B5EF4-FFF2-40B4-BE49-F238E27FC236}">
                <a16:creationId xmlns:a16="http://schemas.microsoft.com/office/drawing/2014/main" id="{8E8C3265-B4C4-49B5-8D3C-A0D5554556F9}"/>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79313" y="4127707"/>
            <a:ext cx="1928099" cy="2286663"/>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
        <p:nvSpPr>
          <p:cNvPr id="9" name="TextBox 8">
            <a:extLst>
              <a:ext uri="{FF2B5EF4-FFF2-40B4-BE49-F238E27FC236}">
                <a16:creationId xmlns:a16="http://schemas.microsoft.com/office/drawing/2014/main" id="{8541125A-324F-4653-9F74-C2C1BE01B8C7}"/>
              </a:ext>
            </a:extLst>
          </p:cNvPr>
          <p:cNvSpPr txBox="1"/>
          <p:nvPr/>
        </p:nvSpPr>
        <p:spPr>
          <a:xfrm>
            <a:off x="465981" y="1590811"/>
            <a:ext cx="798902" cy="861774"/>
          </a:xfrm>
          <a:prstGeom prst="rect">
            <a:avLst/>
          </a:prstGeom>
          <a:noFill/>
        </p:spPr>
        <p:txBody>
          <a:bodyPr wrap="square" rtlCol="0">
            <a:spAutoFit/>
          </a:bodyPr>
          <a:lstStyle/>
          <a:p>
            <a:r>
              <a:rPr lang="en-US" sz="5000" b="1" dirty="0">
                <a:solidFill>
                  <a:srgbClr val="F9A61A"/>
                </a:solidFill>
              </a:rPr>
              <a:t>&gt;</a:t>
            </a:r>
          </a:p>
        </p:txBody>
      </p:sp>
      <p:sp>
        <p:nvSpPr>
          <p:cNvPr id="10" name="TextBox 9">
            <a:extLst>
              <a:ext uri="{FF2B5EF4-FFF2-40B4-BE49-F238E27FC236}">
                <a16:creationId xmlns:a16="http://schemas.microsoft.com/office/drawing/2014/main" id="{7594FDDC-CED4-4DB2-9A93-E247A22F644B}"/>
              </a:ext>
            </a:extLst>
          </p:cNvPr>
          <p:cNvSpPr txBox="1"/>
          <p:nvPr/>
        </p:nvSpPr>
        <p:spPr>
          <a:xfrm>
            <a:off x="465981" y="2335499"/>
            <a:ext cx="798902" cy="861774"/>
          </a:xfrm>
          <a:prstGeom prst="rect">
            <a:avLst/>
          </a:prstGeom>
          <a:noFill/>
        </p:spPr>
        <p:txBody>
          <a:bodyPr wrap="square" rtlCol="0">
            <a:spAutoFit/>
          </a:bodyPr>
          <a:lstStyle/>
          <a:p>
            <a:r>
              <a:rPr lang="en-US" sz="5000" b="1" dirty="0">
                <a:solidFill>
                  <a:srgbClr val="F9A61A"/>
                </a:solidFill>
              </a:rPr>
              <a:t>&gt;</a:t>
            </a:r>
          </a:p>
        </p:txBody>
      </p:sp>
      <p:sp>
        <p:nvSpPr>
          <p:cNvPr id="11" name="TextBox 10">
            <a:extLst>
              <a:ext uri="{FF2B5EF4-FFF2-40B4-BE49-F238E27FC236}">
                <a16:creationId xmlns:a16="http://schemas.microsoft.com/office/drawing/2014/main" id="{124CEE35-E26E-4BB7-9ECA-41FA598B640A}"/>
              </a:ext>
            </a:extLst>
          </p:cNvPr>
          <p:cNvSpPr txBox="1"/>
          <p:nvPr/>
        </p:nvSpPr>
        <p:spPr>
          <a:xfrm>
            <a:off x="465981" y="3053202"/>
            <a:ext cx="798902" cy="861774"/>
          </a:xfrm>
          <a:prstGeom prst="rect">
            <a:avLst/>
          </a:prstGeom>
          <a:noFill/>
        </p:spPr>
        <p:txBody>
          <a:bodyPr wrap="square" rtlCol="0">
            <a:spAutoFit/>
          </a:bodyPr>
          <a:lstStyle/>
          <a:p>
            <a:r>
              <a:rPr lang="en-US" sz="5000" b="1" dirty="0">
                <a:solidFill>
                  <a:srgbClr val="F9A61A"/>
                </a:solidFill>
              </a:rPr>
              <a:t>&gt;</a:t>
            </a:r>
          </a:p>
        </p:txBody>
      </p:sp>
      <p:sp>
        <p:nvSpPr>
          <p:cNvPr id="12" name="TextBox 11">
            <a:extLst>
              <a:ext uri="{FF2B5EF4-FFF2-40B4-BE49-F238E27FC236}">
                <a16:creationId xmlns:a16="http://schemas.microsoft.com/office/drawing/2014/main" id="{C27FD677-0FFB-45D8-8F4F-07B015D4A875}"/>
              </a:ext>
            </a:extLst>
          </p:cNvPr>
          <p:cNvSpPr txBox="1"/>
          <p:nvPr/>
        </p:nvSpPr>
        <p:spPr>
          <a:xfrm>
            <a:off x="465981" y="3772999"/>
            <a:ext cx="798902" cy="861774"/>
          </a:xfrm>
          <a:prstGeom prst="rect">
            <a:avLst/>
          </a:prstGeom>
          <a:noFill/>
        </p:spPr>
        <p:txBody>
          <a:bodyPr wrap="square" rtlCol="0">
            <a:spAutoFit/>
          </a:bodyPr>
          <a:lstStyle/>
          <a:p>
            <a:r>
              <a:rPr lang="en-US" sz="5000" b="1" dirty="0">
                <a:solidFill>
                  <a:srgbClr val="F9A61A"/>
                </a:solidFill>
              </a:rPr>
              <a:t>&gt;</a:t>
            </a:r>
          </a:p>
        </p:txBody>
      </p:sp>
      <p:sp>
        <p:nvSpPr>
          <p:cNvPr id="13" name="TextBox 12">
            <a:extLst>
              <a:ext uri="{FF2B5EF4-FFF2-40B4-BE49-F238E27FC236}">
                <a16:creationId xmlns:a16="http://schemas.microsoft.com/office/drawing/2014/main" id="{4824087E-C62B-4367-BD20-F43C55D75FC8}"/>
              </a:ext>
            </a:extLst>
          </p:cNvPr>
          <p:cNvSpPr txBox="1"/>
          <p:nvPr/>
        </p:nvSpPr>
        <p:spPr>
          <a:xfrm>
            <a:off x="465981" y="4469448"/>
            <a:ext cx="798902" cy="861774"/>
          </a:xfrm>
          <a:prstGeom prst="rect">
            <a:avLst/>
          </a:prstGeom>
          <a:noFill/>
        </p:spPr>
        <p:txBody>
          <a:bodyPr wrap="square" rtlCol="0">
            <a:spAutoFit/>
          </a:bodyPr>
          <a:lstStyle/>
          <a:p>
            <a:r>
              <a:rPr lang="en-US" sz="5000" b="1" dirty="0">
                <a:solidFill>
                  <a:srgbClr val="F9A61A"/>
                </a:solidFill>
              </a:rPr>
              <a:t>&gt;</a:t>
            </a:r>
          </a:p>
        </p:txBody>
      </p:sp>
      <p:sp>
        <p:nvSpPr>
          <p:cNvPr id="15" name="TextBox 14">
            <a:extLst>
              <a:ext uri="{FF2B5EF4-FFF2-40B4-BE49-F238E27FC236}">
                <a16:creationId xmlns:a16="http://schemas.microsoft.com/office/drawing/2014/main" id="{22BE4E2C-FD3C-43E1-A311-A0EA992ED921}"/>
              </a:ext>
            </a:extLst>
          </p:cNvPr>
          <p:cNvSpPr txBox="1"/>
          <p:nvPr/>
        </p:nvSpPr>
        <p:spPr>
          <a:xfrm>
            <a:off x="465981" y="5212835"/>
            <a:ext cx="798902" cy="861774"/>
          </a:xfrm>
          <a:prstGeom prst="rect">
            <a:avLst/>
          </a:prstGeom>
          <a:noFill/>
        </p:spPr>
        <p:txBody>
          <a:bodyPr wrap="square" rtlCol="0">
            <a:spAutoFit/>
          </a:bodyPr>
          <a:lstStyle/>
          <a:p>
            <a:r>
              <a:rPr lang="en-US" sz="5000" b="1" dirty="0">
                <a:solidFill>
                  <a:srgbClr val="F9A61A"/>
                </a:solidFill>
              </a:rPr>
              <a:t>&gt;</a:t>
            </a:r>
          </a:p>
        </p:txBody>
      </p:sp>
    </p:spTree>
    <p:extLst>
      <p:ext uri="{BB962C8B-B14F-4D97-AF65-F5344CB8AC3E}">
        <p14:creationId xmlns:p14="http://schemas.microsoft.com/office/powerpoint/2010/main" val="595364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B4E37B-65A6-4FA7-8F49-065D420986E2}"/>
              </a:ext>
            </a:extLst>
          </p:cNvPr>
          <p:cNvSpPr txBox="1">
            <a:spLocks/>
          </p:cNvSpPr>
          <p:nvPr/>
        </p:nvSpPr>
        <p:spPr>
          <a:xfrm>
            <a:off x="677334" y="0"/>
            <a:ext cx="8596668" cy="13208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F9A61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IE" kern="0" dirty="0"/>
              <a:t>Community Areas</a:t>
            </a:r>
          </a:p>
        </p:txBody>
      </p:sp>
      <p:sp>
        <p:nvSpPr>
          <p:cNvPr id="5" name="Content Placeholder 2">
            <a:extLst>
              <a:ext uri="{FF2B5EF4-FFF2-40B4-BE49-F238E27FC236}">
                <a16:creationId xmlns:a16="http://schemas.microsoft.com/office/drawing/2014/main" id="{0DFC66EF-BB8C-45EC-A2EE-0AB74B4FAB15}"/>
              </a:ext>
            </a:extLst>
          </p:cNvPr>
          <p:cNvSpPr txBox="1">
            <a:spLocks/>
          </p:cNvSpPr>
          <p:nvPr/>
        </p:nvSpPr>
        <p:spPr>
          <a:xfrm>
            <a:off x="677333" y="1028701"/>
            <a:ext cx="9066741" cy="5667374"/>
          </a:xfrm>
          <a:prstGeom prst="rect">
            <a:avLst/>
          </a:prstGeom>
          <a:noFill/>
          <a:ln>
            <a:noFill/>
          </a:ln>
        </p:spPr>
        <p:txBody>
          <a:bodyPr spcFirstLastPara="1" wrap="square" lIns="91425" tIns="45700" rIns="91425" bIns="45700" anchor="t" anchorCtr="0">
            <a:normAutofit fontScale="70000" lnSpcReduction="20000"/>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defTabSz="914400"/>
            <a:r>
              <a:rPr lang="en-IE" kern="0" dirty="0"/>
              <a:t>Support Local Beekeepers</a:t>
            </a:r>
          </a:p>
          <a:p>
            <a:pPr lvl="1" defTabSz="914400"/>
            <a:r>
              <a:rPr lang="en-IE" kern="0" dirty="0"/>
              <a:t>Banish Pesticides</a:t>
            </a:r>
          </a:p>
          <a:p>
            <a:pPr lvl="2" defTabSz="914400"/>
            <a:r>
              <a:rPr lang="en-IE" kern="0" dirty="0"/>
              <a:t>Bees are insects. Insecticides kill them too!</a:t>
            </a:r>
          </a:p>
          <a:p>
            <a:pPr lvl="1" defTabSz="914400"/>
            <a:r>
              <a:rPr lang="en-IE" kern="0" dirty="0"/>
              <a:t>Grow pollinator-friendly gardens</a:t>
            </a:r>
          </a:p>
          <a:p>
            <a:pPr lvl="1" defTabSz="914400"/>
            <a:r>
              <a:rPr lang="en-IE" kern="0" dirty="0"/>
              <a:t>Buy local honey</a:t>
            </a:r>
          </a:p>
          <a:p>
            <a:pPr defTabSz="914400"/>
            <a:endParaRPr lang="en-IE" kern="0" dirty="0"/>
          </a:p>
          <a:p>
            <a:pPr defTabSz="914400"/>
            <a:r>
              <a:rPr lang="en-IE" kern="0" dirty="0"/>
              <a:t>Lobby Your Residence Associations </a:t>
            </a:r>
          </a:p>
          <a:p>
            <a:pPr lvl="1" defTabSz="914400"/>
            <a:r>
              <a:rPr lang="en-IE" kern="0" dirty="0"/>
              <a:t>Encourage them to develop pollinator-friendly spaces</a:t>
            </a:r>
          </a:p>
          <a:p>
            <a:pPr lvl="1" defTabSz="914400"/>
            <a:r>
              <a:rPr lang="en-US" dirty="0"/>
              <a:t>“A weed is a plant in the wrong place”</a:t>
            </a:r>
            <a:endParaRPr lang="en-IE" kern="0" dirty="0"/>
          </a:p>
          <a:p>
            <a:pPr lvl="1" defTabSz="914400"/>
            <a:endParaRPr lang="en-IE" kern="0" dirty="0"/>
          </a:p>
          <a:p>
            <a:pPr defTabSz="914400"/>
            <a:r>
              <a:rPr lang="en-IE" kern="0" dirty="0"/>
              <a:t>Lobby County Councillors/Politicians</a:t>
            </a:r>
          </a:p>
          <a:p>
            <a:pPr lvl="1" defTabSz="914400"/>
            <a:r>
              <a:rPr lang="en-IE" kern="0" dirty="0"/>
              <a:t>Encourage letting natural hedgerows grow, </a:t>
            </a:r>
          </a:p>
          <a:p>
            <a:pPr marL="571500" lvl="1" indent="0" defTabSz="914400">
              <a:buNone/>
            </a:pPr>
            <a:r>
              <a:rPr lang="en-IE" kern="0" dirty="0"/>
              <a:t>particularly during dandelion season (late Winter – early Spring)</a:t>
            </a:r>
            <a:endParaRPr lang="en-IE" dirty="0"/>
          </a:p>
          <a:p>
            <a:pPr lvl="1" defTabSz="914400"/>
            <a:r>
              <a:rPr lang="en-IE" kern="0" dirty="0"/>
              <a:t>Don’t cut grass until April</a:t>
            </a:r>
          </a:p>
          <a:p>
            <a:pPr marL="571500" lvl="1" indent="0" defTabSz="914400">
              <a:buNone/>
            </a:pPr>
            <a:endParaRPr lang="en-IE" kern="0" dirty="0"/>
          </a:p>
          <a:p>
            <a:pPr defTabSz="914400"/>
            <a:r>
              <a:rPr lang="en-IE" kern="0" dirty="0"/>
              <a:t>Volunteering </a:t>
            </a:r>
          </a:p>
          <a:p>
            <a:pPr lvl="1" defTabSz="914400"/>
            <a:r>
              <a:rPr lang="en-IE" kern="0" dirty="0"/>
              <a:t>Litter Picker</a:t>
            </a:r>
          </a:p>
          <a:p>
            <a:pPr lvl="2" defTabSz="914400"/>
            <a:r>
              <a:rPr lang="en-IE" kern="0" dirty="0"/>
              <a:t>Leave nothing, only footprints. Take nothing, only memories</a:t>
            </a:r>
          </a:p>
          <a:p>
            <a:pPr lvl="1" defTabSz="914400"/>
            <a:r>
              <a:rPr lang="en-IE" kern="0" dirty="0"/>
              <a:t>Tidy Towns</a:t>
            </a:r>
          </a:p>
          <a:p>
            <a:pPr lvl="1" defTabSz="914400"/>
            <a:r>
              <a:rPr lang="en-IE" kern="0" dirty="0"/>
              <a:t>Use designated paths rather than walking through meadow </a:t>
            </a:r>
          </a:p>
          <a:p>
            <a:pPr defTabSz="914400"/>
            <a:endParaRPr lang="en-IE" kern="0" dirty="0"/>
          </a:p>
          <a:p>
            <a:pPr lvl="1" defTabSz="914400"/>
            <a:endParaRPr lang="en-IE" kern="0" dirty="0"/>
          </a:p>
          <a:p>
            <a:pPr defTabSz="914400"/>
            <a:endParaRPr lang="en-IE" kern="0" dirty="0"/>
          </a:p>
          <a:p>
            <a:pPr lvl="1" defTabSz="914400"/>
            <a:endParaRPr lang="en-IE" kern="0" dirty="0"/>
          </a:p>
        </p:txBody>
      </p:sp>
      <p:pic>
        <p:nvPicPr>
          <p:cNvPr id="6" name="Picture 6" descr="A bee on a yellow flower&#10;&#10;Description automatically generated">
            <a:extLst>
              <a:ext uri="{FF2B5EF4-FFF2-40B4-BE49-F238E27FC236}">
                <a16:creationId xmlns:a16="http://schemas.microsoft.com/office/drawing/2014/main" id="{8B24248B-D163-4081-AD64-1FEAB45F293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321649" y="3140939"/>
            <a:ext cx="3037231" cy="3106169"/>
          </a:xfrm>
          <a:prstGeom prst="ellipse">
            <a:avLst/>
          </a:prstGeom>
        </p:spPr>
      </p:pic>
      <p:pic>
        <p:nvPicPr>
          <p:cNvPr id="7" name="Picture 7" descr="A picture containing text, grass, outdoor, road&#10;&#10;Description automatically generated">
            <a:extLst>
              <a:ext uri="{FF2B5EF4-FFF2-40B4-BE49-F238E27FC236}">
                <a16:creationId xmlns:a16="http://schemas.microsoft.com/office/drawing/2014/main" id="{15C71FA6-1A58-4FF9-B2CD-67D3E2D7297F}"/>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471807" y="405515"/>
            <a:ext cx="3037231" cy="2735424"/>
          </a:xfrm>
          <a:prstGeom prst="ellipse">
            <a:avLst/>
          </a:prstGeom>
        </p:spPr>
      </p:pic>
      <p:pic>
        <p:nvPicPr>
          <p:cNvPr id="3" name="Picture 6" descr="Logo&#10;&#10;Description automatically generated">
            <a:extLst>
              <a:ext uri="{FF2B5EF4-FFF2-40B4-BE49-F238E27FC236}">
                <a16:creationId xmlns:a16="http://schemas.microsoft.com/office/drawing/2014/main" id="{C272C8DC-911B-4A58-A5F3-A95155F66EC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155919" y="6389652"/>
            <a:ext cx="925132" cy="396675"/>
          </a:xfrm>
          <a:prstGeom prst="rect">
            <a:avLst/>
          </a:prstGeom>
        </p:spPr>
      </p:pic>
    </p:spTree>
    <p:extLst>
      <p:ext uri="{BB962C8B-B14F-4D97-AF65-F5344CB8AC3E}">
        <p14:creationId xmlns:p14="http://schemas.microsoft.com/office/powerpoint/2010/main" val="37242352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B69C278-B812-443E-86BF-F2AD02B73E16}"/>
              </a:ext>
            </a:extLst>
          </p:cNvPr>
          <p:cNvSpPr txBox="1">
            <a:spLocks/>
          </p:cNvSpPr>
          <p:nvPr/>
        </p:nvSpPr>
        <p:spPr>
          <a:xfrm>
            <a:off x="677334" y="609600"/>
            <a:ext cx="8596668" cy="914400"/>
          </a:xfrm>
          <a:prstGeom prst="rect">
            <a:avLst/>
          </a:prstGeom>
          <a:noFill/>
          <a:ln>
            <a:noFill/>
          </a:ln>
        </p:spPr>
        <p:txBody>
          <a:bodyPr spcFirstLastPara="1" wrap="square" lIns="91425" tIns="45700" rIns="91425" bIns="45700" anchor="ctr" anchorCtr="0">
            <a:norm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rgbClr val="F9A61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defTabSz="914400"/>
            <a:r>
              <a:rPr lang="en-IE" kern="0" dirty="0"/>
              <a:t>Sports Grounds</a:t>
            </a:r>
          </a:p>
        </p:txBody>
      </p:sp>
      <p:sp>
        <p:nvSpPr>
          <p:cNvPr id="5" name="Content Placeholder 2">
            <a:extLst>
              <a:ext uri="{FF2B5EF4-FFF2-40B4-BE49-F238E27FC236}">
                <a16:creationId xmlns:a16="http://schemas.microsoft.com/office/drawing/2014/main" id="{9B565EA3-824F-40A3-AF65-5700906EEAE4}"/>
              </a:ext>
            </a:extLst>
          </p:cNvPr>
          <p:cNvSpPr txBox="1">
            <a:spLocks/>
          </p:cNvSpPr>
          <p:nvPr/>
        </p:nvSpPr>
        <p:spPr>
          <a:xfrm>
            <a:off x="1112424" y="1524000"/>
            <a:ext cx="5082030" cy="4572000"/>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114300" indent="0" defTabSz="914400">
              <a:spcBef>
                <a:spcPts val="3000"/>
              </a:spcBef>
              <a:buNone/>
            </a:pPr>
            <a:r>
              <a:rPr lang="en-IE" sz="3000" kern="0" dirty="0"/>
              <a:t>Establish wild areas</a:t>
            </a:r>
          </a:p>
          <a:p>
            <a:pPr marL="114300" indent="0" defTabSz="914400">
              <a:spcBef>
                <a:spcPts val="3000"/>
              </a:spcBef>
              <a:buNone/>
            </a:pPr>
            <a:r>
              <a:rPr lang="en-IE" sz="3000" kern="0" dirty="0"/>
              <a:t>Protect Hedgerows</a:t>
            </a:r>
          </a:p>
          <a:p>
            <a:pPr marL="114300" indent="0" defTabSz="914400">
              <a:spcBef>
                <a:spcPts val="3000"/>
              </a:spcBef>
              <a:buNone/>
            </a:pPr>
            <a:r>
              <a:rPr lang="en-IE" sz="3000" kern="0" dirty="0"/>
              <a:t>Reduce pesticides</a:t>
            </a:r>
          </a:p>
          <a:p>
            <a:pPr marL="114300" indent="0" defTabSz="914400">
              <a:spcBef>
                <a:spcPts val="3000"/>
              </a:spcBef>
              <a:buNone/>
            </a:pPr>
            <a:r>
              <a:rPr lang="en-IE" sz="3000" kern="0" dirty="0"/>
              <a:t>When planting, use Pollinator-friendly plants</a:t>
            </a:r>
          </a:p>
          <a:p>
            <a:pPr defTabSz="914400"/>
            <a:endParaRPr lang="en-IE" kern="0" dirty="0"/>
          </a:p>
        </p:txBody>
      </p:sp>
      <p:pic>
        <p:nvPicPr>
          <p:cNvPr id="3074" name="Picture 2" descr="We asked, you answered, so here are Ireland's most scenic pitches |  SportsJOE.ie">
            <a:extLst>
              <a:ext uri="{FF2B5EF4-FFF2-40B4-BE49-F238E27FC236}">
                <a16:creationId xmlns:a16="http://schemas.microsoft.com/office/drawing/2014/main" id="{28FF279E-FD7D-450A-A308-81E27872BBF7}"/>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6324456" y="1693864"/>
            <a:ext cx="4755120" cy="3806901"/>
          </a:xfrm>
          <a:prstGeom prst="ellipse">
            <a:avLst/>
          </a:prstGeom>
          <a:noFill/>
          <a:extLst>
            <a:ext uri="{909E8E84-426E-40DD-AFC4-6F175D3DCCD1}">
              <a14:hiddenFill xmlns:a14="http://schemas.microsoft.com/office/drawing/2010/main">
                <a:solidFill>
                  <a:srgbClr val="FFFFFF"/>
                </a:solidFill>
              </a14:hiddenFill>
            </a:ext>
          </a:extLst>
        </p:spPr>
      </p:pic>
      <p:pic>
        <p:nvPicPr>
          <p:cNvPr id="3" name="Picture 6" descr="Logo&#10;&#10;Description automatically generated">
            <a:extLst>
              <a:ext uri="{FF2B5EF4-FFF2-40B4-BE49-F238E27FC236}">
                <a16:creationId xmlns:a16="http://schemas.microsoft.com/office/drawing/2014/main" id="{732F1665-DA07-412A-85C6-E325EB4541E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5919" y="6389652"/>
            <a:ext cx="925132" cy="396675"/>
          </a:xfrm>
          <a:prstGeom prst="rect">
            <a:avLst/>
          </a:prstGeom>
        </p:spPr>
      </p:pic>
      <p:sp>
        <p:nvSpPr>
          <p:cNvPr id="6" name="TextBox 5">
            <a:extLst>
              <a:ext uri="{FF2B5EF4-FFF2-40B4-BE49-F238E27FC236}">
                <a16:creationId xmlns:a16="http://schemas.microsoft.com/office/drawing/2014/main" id="{15EE0443-7059-43BF-8748-58C0B6156D1D}"/>
              </a:ext>
            </a:extLst>
          </p:cNvPr>
          <p:cNvSpPr txBox="1"/>
          <p:nvPr/>
        </p:nvSpPr>
        <p:spPr>
          <a:xfrm>
            <a:off x="712973" y="1693864"/>
            <a:ext cx="798902" cy="861774"/>
          </a:xfrm>
          <a:prstGeom prst="rect">
            <a:avLst/>
          </a:prstGeom>
          <a:noFill/>
        </p:spPr>
        <p:txBody>
          <a:bodyPr wrap="square" rtlCol="0">
            <a:spAutoFit/>
          </a:bodyPr>
          <a:lstStyle/>
          <a:p>
            <a:r>
              <a:rPr lang="en-US" sz="5000" b="1" dirty="0">
                <a:solidFill>
                  <a:srgbClr val="F9A61A"/>
                </a:solidFill>
              </a:rPr>
              <a:t>&gt;</a:t>
            </a:r>
          </a:p>
        </p:txBody>
      </p:sp>
      <p:sp>
        <p:nvSpPr>
          <p:cNvPr id="7" name="TextBox 6">
            <a:extLst>
              <a:ext uri="{FF2B5EF4-FFF2-40B4-BE49-F238E27FC236}">
                <a16:creationId xmlns:a16="http://schemas.microsoft.com/office/drawing/2014/main" id="{F1B7DB3B-B9E6-42A6-B3F3-92F7325CB9F5}"/>
              </a:ext>
            </a:extLst>
          </p:cNvPr>
          <p:cNvSpPr txBox="1"/>
          <p:nvPr/>
        </p:nvSpPr>
        <p:spPr>
          <a:xfrm>
            <a:off x="712973" y="2517339"/>
            <a:ext cx="798902" cy="861774"/>
          </a:xfrm>
          <a:prstGeom prst="rect">
            <a:avLst/>
          </a:prstGeom>
          <a:noFill/>
        </p:spPr>
        <p:txBody>
          <a:bodyPr wrap="square" rtlCol="0">
            <a:spAutoFit/>
          </a:bodyPr>
          <a:lstStyle/>
          <a:p>
            <a:r>
              <a:rPr lang="en-US" sz="5000" b="1" dirty="0">
                <a:solidFill>
                  <a:srgbClr val="F9A61A"/>
                </a:solidFill>
              </a:rPr>
              <a:t>&gt;</a:t>
            </a:r>
          </a:p>
        </p:txBody>
      </p:sp>
      <p:sp>
        <p:nvSpPr>
          <p:cNvPr id="8" name="TextBox 7">
            <a:extLst>
              <a:ext uri="{FF2B5EF4-FFF2-40B4-BE49-F238E27FC236}">
                <a16:creationId xmlns:a16="http://schemas.microsoft.com/office/drawing/2014/main" id="{1782A1DB-9438-4953-9FF3-97EFF8CB1018}"/>
              </a:ext>
            </a:extLst>
          </p:cNvPr>
          <p:cNvSpPr txBox="1"/>
          <p:nvPr/>
        </p:nvSpPr>
        <p:spPr>
          <a:xfrm>
            <a:off x="712973" y="3264497"/>
            <a:ext cx="798902" cy="861774"/>
          </a:xfrm>
          <a:prstGeom prst="rect">
            <a:avLst/>
          </a:prstGeom>
          <a:noFill/>
        </p:spPr>
        <p:txBody>
          <a:bodyPr wrap="square" rtlCol="0">
            <a:spAutoFit/>
          </a:bodyPr>
          <a:lstStyle/>
          <a:p>
            <a:r>
              <a:rPr lang="en-US" sz="5000" b="1" dirty="0">
                <a:solidFill>
                  <a:srgbClr val="F9A61A"/>
                </a:solidFill>
              </a:rPr>
              <a:t>&gt;</a:t>
            </a:r>
          </a:p>
        </p:txBody>
      </p:sp>
      <p:sp>
        <p:nvSpPr>
          <p:cNvPr id="9" name="TextBox 8">
            <a:extLst>
              <a:ext uri="{FF2B5EF4-FFF2-40B4-BE49-F238E27FC236}">
                <a16:creationId xmlns:a16="http://schemas.microsoft.com/office/drawing/2014/main" id="{C51B9610-96BF-4603-B32A-22A09F7831A9}"/>
              </a:ext>
            </a:extLst>
          </p:cNvPr>
          <p:cNvSpPr txBox="1"/>
          <p:nvPr/>
        </p:nvSpPr>
        <p:spPr>
          <a:xfrm>
            <a:off x="676703" y="4126271"/>
            <a:ext cx="798902" cy="861774"/>
          </a:xfrm>
          <a:prstGeom prst="rect">
            <a:avLst/>
          </a:prstGeom>
          <a:noFill/>
        </p:spPr>
        <p:txBody>
          <a:bodyPr wrap="square" rtlCol="0">
            <a:spAutoFit/>
          </a:bodyPr>
          <a:lstStyle/>
          <a:p>
            <a:r>
              <a:rPr lang="en-US" sz="5000" b="1" dirty="0">
                <a:solidFill>
                  <a:srgbClr val="F9A61A"/>
                </a:solidFill>
              </a:rPr>
              <a:t>&gt;</a:t>
            </a:r>
          </a:p>
        </p:txBody>
      </p:sp>
    </p:spTree>
    <p:extLst>
      <p:ext uri="{BB962C8B-B14F-4D97-AF65-F5344CB8AC3E}">
        <p14:creationId xmlns:p14="http://schemas.microsoft.com/office/powerpoint/2010/main" val="1217344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7A035-53ED-45BA-914E-CA23273BFDA1}"/>
              </a:ext>
            </a:extLst>
          </p:cNvPr>
          <p:cNvSpPr>
            <a:spLocks noGrp="1"/>
          </p:cNvSpPr>
          <p:nvPr>
            <p:ph type="title"/>
          </p:nvPr>
        </p:nvSpPr>
        <p:spPr>
          <a:xfrm>
            <a:off x="4965431" y="268665"/>
            <a:ext cx="6586491" cy="1286160"/>
          </a:xfrm>
        </p:spPr>
        <p:txBody>
          <a:bodyPr vert="horz" lIns="91440" tIns="45720" rIns="91440" bIns="45720" rtlCol="0" anchor="b">
            <a:normAutofit/>
          </a:bodyPr>
          <a:lstStyle/>
          <a:p>
            <a:pPr>
              <a:spcBef>
                <a:spcPct val="0"/>
              </a:spcBef>
            </a:pPr>
            <a:r>
              <a:rPr lang="en-US" kern="1200" dirty="0">
                <a:latin typeface="+mj-lt"/>
                <a:ea typeface="+mj-ea"/>
                <a:cs typeface="+mj-cs"/>
              </a:rPr>
              <a:t>Case Study: Golf Course</a:t>
            </a:r>
            <a:endParaRPr lang="en-US" kern="1200" dirty="0">
              <a:latin typeface="+mj-lt"/>
              <a:ea typeface="+mj-ea"/>
              <a:cs typeface="Arial"/>
            </a:endParaRPr>
          </a:p>
        </p:txBody>
      </p:sp>
      <p:pic>
        <p:nvPicPr>
          <p:cNvPr id="2" name="Picture 1" descr="A picture containing grass, outdoor, field, green&#10;&#10;Description automatically generated">
            <a:extLst>
              <a:ext uri="{FF2B5EF4-FFF2-40B4-BE49-F238E27FC236}">
                <a16:creationId xmlns:a16="http://schemas.microsoft.com/office/drawing/2014/main" id="{EE420B4E-0279-48A4-9AFA-EC5D4FF2926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1111204" y="1111204"/>
            <a:ext cx="6858000" cy="4635591"/>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DA037"/>
            </a:solidFill>
          </a:ln>
        </p:spPr>
        <p:style>
          <a:lnRef idx="1">
            <a:schemeClr val="accent1"/>
          </a:lnRef>
          <a:fillRef idx="0">
            <a:schemeClr val="accent1"/>
          </a:fillRef>
          <a:effectRef idx="0">
            <a:schemeClr val="accent1"/>
          </a:effectRef>
          <a:fontRef idx="minor">
            <a:schemeClr val="tx1"/>
          </a:fontRef>
        </p:style>
      </p:cxnSp>
      <p:pic>
        <p:nvPicPr>
          <p:cNvPr id="6" name="Picture 6" descr="Logo&#10;&#10;Description automatically generated">
            <a:extLst>
              <a:ext uri="{FF2B5EF4-FFF2-40B4-BE49-F238E27FC236}">
                <a16:creationId xmlns:a16="http://schemas.microsoft.com/office/drawing/2014/main" id="{3216E5B8-1F37-4B45-A767-510BE873A84A}"/>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5919" y="6389652"/>
            <a:ext cx="925132" cy="396675"/>
          </a:xfrm>
          <a:prstGeom prst="rect">
            <a:avLst/>
          </a:prstGeom>
        </p:spPr>
      </p:pic>
      <p:sp>
        <p:nvSpPr>
          <p:cNvPr id="7" name="TextBox 6">
            <a:extLst>
              <a:ext uri="{FF2B5EF4-FFF2-40B4-BE49-F238E27FC236}">
                <a16:creationId xmlns:a16="http://schemas.microsoft.com/office/drawing/2014/main" id="{1227F366-9868-47B8-ABA0-8ACDB8FAC6DF}"/>
              </a:ext>
            </a:extLst>
          </p:cNvPr>
          <p:cNvSpPr txBox="1"/>
          <p:nvPr/>
        </p:nvSpPr>
        <p:spPr>
          <a:xfrm>
            <a:off x="4965431" y="1918010"/>
            <a:ext cx="6586489" cy="532531"/>
          </a:xfrm>
          <a:prstGeom prst="rect">
            <a:avLst/>
          </a:prstGeom>
          <a:solidFill>
            <a:schemeClr val="bg1"/>
          </a:solidFill>
        </p:spPr>
        <p:txBody>
          <a:bodyPr wrap="square" rtlCol="0">
            <a:spAutoFit/>
          </a:bodyPr>
          <a:lstStyle/>
          <a:p>
            <a:endParaRPr lang="en-US" dirty="0"/>
          </a:p>
        </p:txBody>
      </p:sp>
      <p:cxnSp>
        <p:nvCxnSpPr>
          <p:cNvPr id="9" name="Straight Connector 8">
            <a:extLst>
              <a:ext uri="{FF2B5EF4-FFF2-40B4-BE49-F238E27FC236}">
                <a16:creationId xmlns:a16="http://schemas.microsoft.com/office/drawing/2014/main" id="{8ADDEA42-E4A9-49EA-9265-D1B725AE2C4B}"/>
              </a:ext>
            </a:extLst>
          </p:cNvPr>
          <p:cNvCxnSpPr/>
          <p:nvPr/>
        </p:nvCxnSpPr>
        <p:spPr>
          <a:xfrm>
            <a:off x="5080934" y="1828802"/>
            <a:ext cx="6074985" cy="0"/>
          </a:xfrm>
          <a:prstGeom prst="line">
            <a:avLst/>
          </a:prstGeom>
          <a:ln>
            <a:solidFill>
              <a:srgbClr val="F9A61A"/>
            </a:solidFill>
          </a:ln>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6EAAEBF-CE59-4BDF-BCAD-D953C5BA7A37}"/>
              </a:ext>
            </a:extLst>
          </p:cNvPr>
          <p:cNvSpPr txBox="1">
            <a:spLocks/>
          </p:cNvSpPr>
          <p:nvPr/>
        </p:nvSpPr>
        <p:spPr>
          <a:xfrm>
            <a:off x="5547360" y="1918011"/>
            <a:ext cx="5727432" cy="4671324"/>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88900" indent="0" defTabSz="914400">
              <a:lnSpc>
                <a:spcPct val="100000"/>
              </a:lnSpc>
              <a:spcBef>
                <a:spcPts val="1500"/>
              </a:spcBef>
              <a:buNone/>
            </a:pPr>
            <a:r>
              <a:rPr lang="en-US" sz="2400" dirty="0">
                <a:solidFill>
                  <a:schemeClr val="tx1"/>
                </a:solidFill>
                <a:latin typeface="+mn-lt"/>
                <a:ea typeface="+mn-ea"/>
                <a:cs typeface="+mn-cs"/>
              </a:rPr>
              <a:t>Area between fairways allowed to grow into meadows</a:t>
            </a:r>
          </a:p>
          <a:p>
            <a:pPr marL="88900" indent="0" defTabSz="914400">
              <a:lnSpc>
                <a:spcPct val="100000"/>
              </a:lnSpc>
              <a:spcBef>
                <a:spcPts val="1500"/>
              </a:spcBef>
              <a:buNone/>
            </a:pPr>
            <a:r>
              <a:rPr lang="en-US" sz="2400" dirty="0">
                <a:solidFill>
                  <a:schemeClr val="tx1"/>
                </a:solidFill>
                <a:latin typeface="+mn-lt"/>
                <a:ea typeface="+mn-ea"/>
                <a:cs typeface="+mn-cs"/>
              </a:rPr>
              <a:t>Pesticides and </a:t>
            </a:r>
            <a:r>
              <a:rPr lang="en-US" sz="2400" dirty="0" err="1">
                <a:solidFill>
                  <a:schemeClr val="tx1"/>
                </a:solidFill>
                <a:latin typeface="+mn-lt"/>
                <a:ea typeface="+mn-ea"/>
                <a:cs typeface="+mn-cs"/>
              </a:rPr>
              <a:t>weedkillers</a:t>
            </a:r>
            <a:r>
              <a:rPr lang="en-US" sz="2400" dirty="0">
                <a:solidFill>
                  <a:schemeClr val="tx1"/>
                </a:solidFill>
                <a:latin typeface="+mn-lt"/>
                <a:ea typeface="+mn-ea"/>
                <a:cs typeface="+mn-cs"/>
              </a:rPr>
              <a:t> </a:t>
            </a:r>
            <a:r>
              <a:rPr lang="en-US" sz="2400" dirty="0" err="1">
                <a:solidFill>
                  <a:schemeClr val="tx1"/>
                </a:solidFill>
                <a:latin typeface="+mn-lt"/>
                <a:ea typeface="+mn-ea"/>
                <a:cs typeface="+mn-cs"/>
              </a:rPr>
              <a:t>minimised</a:t>
            </a:r>
            <a:r>
              <a:rPr lang="en-US" sz="2400" dirty="0">
                <a:solidFill>
                  <a:schemeClr val="tx1"/>
                </a:solidFill>
                <a:latin typeface="+mn-lt"/>
                <a:ea typeface="+mn-ea"/>
                <a:cs typeface="+mn-cs"/>
              </a:rPr>
              <a:t> or eliminated</a:t>
            </a:r>
          </a:p>
          <a:p>
            <a:pPr marL="88900" indent="0" defTabSz="914400">
              <a:lnSpc>
                <a:spcPct val="100000"/>
              </a:lnSpc>
              <a:spcBef>
                <a:spcPts val="1500"/>
              </a:spcBef>
              <a:buNone/>
            </a:pPr>
            <a:r>
              <a:rPr lang="en-US" sz="2400" dirty="0">
                <a:solidFill>
                  <a:schemeClr val="tx1"/>
                </a:solidFill>
                <a:latin typeface="+mn-lt"/>
                <a:ea typeface="+mn-ea"/>
                <a:cs typeface="+mn-cs"/>
              </a:rPr>
              <a:t>Wild hedgerows and bug hotels provide </a:t>
            </a:r>
            <a:r>
              <a:rPr lang="en-US" sz="2400" dirty="0">
                <a:solidFill>
                  <a:srgbClr val="000000"/>
                </a:solidFill>
                <a:latin typeface="Arial"/>
                <a:ea typeface="+mn-ea"/>
                <a:cs typeface="+mn-cs"/>
              </a:rPr>
              <a:t>nesting places for wild bees </a:t>
            </a:r>
            <a:endParaRPr lang="en-US" sz="2400" dirty="0">
              <a:solidFill>
                <a:schemeClr val="tx1"/>
              </a:solidFill>
              <a:latin typeface="+mn-lt"/>
              <a:ea typeface="+mn-ea"/>
              <a:cs typeface="+mn-cs"/>
            </a:endParaRPr>
          </a:p>
          <a:p>
            <a:pPr marL="88900" indent="0" defTabSz="914400">
              <a:lnSpc>
                <a:spcPct val="100000"/>
              </a:lnSpc>
              <a:spcBef>
                <a:spcPts val="1500"/>
              </a:spcBef>
              <a:spcAft>
                <a:spcPts val="800"/>
              </a:spcAft>
              <a:buNone/>
            </a:pPr>
            <a:r>
              <a:rPr lang="en-US" sz="2400" dirty="0">
                <a:solidFill>
                  <a:schemeClr val="tx1"/>
                </a:solidFill>
                <a:latin typeface="+mn-lt"/>
                <a:ea typeface="+mn-ea"/>
                <a:cs typeface="+mn-cs"/>
              </a:rPr>
              <a:t>Pollinator-friendly plant and tree selection</a:t>
            </a:r>
            <a:endParaRPr lang="en-US" sz="2000" dirty="0">
              <a:solidFill>
                <a:schemeClr val="tx1"/>
              </a:solidFill>
              <a:latin typeface="+mn-lt"/>
              <a:ea typeface="+mn-ea"/>
              <a:cs typeface="+mn-cs"/>
            </a:endParaRPr>
          </a:p>
        </p:txBody>
      </p:sp>
      <p:sp>
        <p:nvSpPr>
          <p:cNvPr id="11" name="TextBox 10">
            <a:extLst>
              <a:ext uri="{FF2B5EF4-FFF2-40B4-BE49-F238E27FC236}">
                <a16:creationId xmlns:a16="http://schemas.microsoft.com/office/drawing/2014/main" id="{B4C94EC9-5017-44F2-9B7B-D5158EFC2171}"/>
              </a:ext>
            </a:extLst>
          </p:cNvPr>
          <p:cNvSpPr txBox="1"/>
          <p:nvPr/>
        </p:nvSpPr>
        <p:spPr>
          <a:xfrm>
            <a:off x="5080934" y="1918009"/>
            <a:ext cx="798902" cy="861774"/>
          </a:xfrm>
          <a:prstGeom prst="rect">
            <a:avLst/>
          </a:prstGeom>
          <a:noFill/>
        </p:spPr>
        <p:txBody>
          <a:bodyPr wrap="square" rtlCol="0">
            <a:spAutoFit/>
          </a:bodyPr>
          <a:lstStyle/>
          <a:p>
            <a:r>
              <a:rPr lang="en-US" sz="5000" b="1" dirty="0">
                <a:solidFill>
                  <a:srgbClr val="F9A61A"/>
                </a:solidFill>
              </a:rPr>
              <a:t>&gt;</a:t>
            </a:r>
          </a:p>
        </p:txBody>
      </p:sp>
      <p:sp>
        <p:nvSpPr>
          <p:cNvPr id="12" name="TextBox 11">
            <a:extLst>
              <a:ext uri="{FF2B5EF4-FFF2-40B4-BE49-F238E27FC236}">
                <a16:creationId xmlns:a16="http://schemas.microsoft.com/office/drawing/2014/main" id="{FD992B05-02D7-4038-AEB6-A659EA872FC3}"/>
              </a:ext>
            </a:extLst>
          </p:cNvPr>
          <p:cNvSpPr txBox="1"/>
          <p:nvPr/>
        </p:nvSpPr>
        <p:spPr>
          <a:xfrm>
            <a:off x="5080934" y="2834047"/>
            <a:ext cx="798902" cy="861774"/>
          </a:xfrm>
          <a:prstGeom prst="rect">
            <a:avLst/>
          </a:prstGeom>
          <a:noFill/>
        </p:spPr>
        <p:txBody>
          <a:bodyPr wrap="square" rtlCol="0">
            <a:spAutoFit/>
          </a:bodyPr>
          <a:lstStyle/>
          <a:p>
            <a:r>
              <a:rPr lang="en-US" sz="5000" b="1" dirty="0">
                <a:solidFill>
                  <a:srgbClr val="F9A61A"/>
                </a:solidFill>
              </a:rPr>
              <a:t>&gt;</a:t>
            </a:r>
          </a:p>
        </p:txBody>
      </p:sp>
      <p:sp>
        <p:nvSpPr>
          <p:cNvPr id="13" name="TextBox 12">
            <a:extLst>
              <a:ext uri="{FF2B5EF4-FFF2-40B4-BE49-F238E27FC236}">
                <a16:creationId xmlns:a16="http://schemas.microsoft.com/office/drawing/2014/main" id="{FA9F3653-4B99-4EF3-8352-E4D2F109FC6A}"/>
              </a:ext>
            </a:extLst>
          </p:cNvPr>
          <p:cNvSpPr txBox="1"/>
          <p:nvPr/>
        </p:nvSpPr>
        <p:spPr>
          <a:xfrm>
            <a:off x="5074919" y="3770406"/>
            <a:ext cx="798902" cy="861774"/>
          </a:xfrm>
          <a:prstGeom prst="rect">
            <a:avLst/>
          </a:prstGeom>
          <a:noFill/>
        </p:spPr>
        <p:txBody>
          <a:bodyPr wrap="square" rtlCol="0">
            <a:spAutoFit/>
          </a:bodyPr>
          <a:lstStyle/>
          <a:p>
            <a:r>
              <a:rPr lang="en-US" sz="5000" b="1" dirty="0">
                <a:solidFill>
                  <a:srgbClr val="F9A61A"/>
                </a:solidFill>
              </a:rPr>
              <a:t>&gt;</a:t>
            </a:r>
          </a:p>
        </p:txBody>
      </p:sp>
      <p:sp>
        <p:nvSpPr>
          <p:cNvPr id="14" name="TextBox 13">
            <a:extLst>
              <a:ext uri="{FF2B5EF4-FFF2-40B4-BE49-F238E27FC236}">
                <a16:creationId xmlns:a16="http://schemas.microsoft.com/office/drawing/2014/main" id="{17F73564-07C3-4D5D-B3F6-1335A1D28244}"/>
              </a:ext>
            </a:extLst>
          </p:cNvPr>
          <p:cNvSpPr txBox="1"/>
          <p:nvPr/>
        </p:nvSpPr>
        <p:spPr>
          <a:xfrm>
            <a:off x="5074919" y="4707623"/>
            <a:ext cx="798902" cy="861774"/>
          </a:xfrm>
          <a:prstGeom prst="rect">
            <a:avLst/>
          </a:prstGeom>
          <a:noFill/>
        </p:spPr>
        <p:txBody>
          <a:bodyPr wrap="square" rtlCol="0">
            <a:spAutoFit/>
          </a:bodyPr>
          <a:lstStyle/>
          <a:p>
            <a:r>
              <a:rPr lang="en-US" sz="5000" b="1" dirty="0">
                <a:solidFill>
                  <a:srgbClr val="F9A61A"/>
                </a:solidFill>
              </a:rPr>
              <a:t>&gt;</a:t>
            </a:r>
          </a:p>
        </p:txBody>
      </p:sp>
    </p:spTree>
    <p:extLst>
      <p:ext uri="{BB962C8B-B14F-4D97-AF65-F5344CB8AC3E}">
        <p14:creationId xmlns:p14="http://schemas.microsoft.com/office/powerpoint/2010/main" val="35787278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25B97239-2685-48C8-8104-1D4E4E383D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Picture 6" descr="A body of water&#10;&#10;Description automatically generated">
            <a:extLst>
              <a:ext uri="{FF2B5EF4-FFF2-40B4-BE49-F238E27FC236}">
                <a16:creationId xmlns:a16="http://schemas.microsoft.com/office/drawing/2014/main" id="{E4FAC57C-92A4-4427-8BA0-039B8A28003B}"/>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r="-2"/>
          <a:stretch/>
        </p:blipFill>
        <p:spPr>
          <a:xfrm rot="10800000">
            <a:off x="321734" y="321733"/>
            <a:ext cx="5674894" cy="3030842"/>
          </a:xfrm>
          <a:prstGeom prst="rect">
            <a:avLst/>
          </a:prstGeom>
        </p:spPr>
      </p:pic>
      <p:pic>
        <p:nvPicPr>
          <p:cNvPr id="4" name="Picture 3" descr="A picture containing grass, outdoor, nature, water&#10;&#10;Description automatically generated">
            <a:extLst>
              <a:ext uri="{FF2B5EF4-FFF2-40B4-BE49-F238E27FC236}">
                <a16:creationId xmlns:a16="http://schemas.microsoft.com/office/drawing/2014/main" id="{6065B2D2-7F34-4FE5-8D31-D3319D9B7BC7}"/>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rot="5400000">
            <a:off x="271766" y="3574258"/>
            <a:ext cx="2776517" cy="2676579"/>
          </a:xfrm>
          <a:prstGeom prst="rect">
            <a:avLst/>
          </a:prstGeom>
        </p:spPr>
      </p:pic>
      <p:pic>
        <p:nvPicPr>
          <p:cNvPr id="5" name="Picture 4" descr="A picture containing water, grass, outdoor, nature&#10;&#10;Description automatically generated">
            <a:extLst>
              <a:ext uri="{FF2B5EF4-FFF2-40B4-BE49-F238E27FC236}">
                <a16:creationId xmlns:a16="http://schemas.microsoft.com/office/drawing/2014/main" id="{8561EDAF-8AF4-4E3F-9E14-EE6293A49D64}"/>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rot="10800000">
            <a:off x="3159553" y="3514855"/>
            <a:ext cx="2837076" cy="2785951"/>
          </a:xfrm>
          <a:prstGeom prst="rect">
            <a:avLst/>
          </a:prstGeom>
        </p:spPr>
      </p:pic>
      <p:pic>
        <p:nvPicPr>
          <p:cNvPr id="2" name="Picture 1" descr="A close up of a tree&#10;&#10;Description automatically generated">
            <a:extLst>
              <a:ext uri="{FF2B5EF4-FFF2-40B4-BE49-F238E27FC236}">
                <a16:creationId xmlns:a16="http://schemas.microsoft.com/office/drawing/2014/main" id="{C9AC7756-F0F6-43B8-AD88-5C9DDCE71DE9}"/>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b="-2"/>
          <a:stretch/>
        </p:blipFill>
        <p:spPr>
          <a:xfrm rot="5400000">
            <a:off x="6043282" y="473824"/>
            <a:ext cx="5979074" cy="5674892"/>
          </a:xfrm>
          <a:prstGeom prst="rect">
            <a:avLst/>
          </a:prstGeom>
        </p:spPr>
      </p:pic>
    </p:spTree>
    <p:extLst>
      <p:ext uri="{BB962C8B-B14F-4D97-AF65-F5344CB8AC3E}">
        <p14:creationId xmlns:p14="http://schemas.microsoft.com/office/powerpoint/2010/main" val="2368001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637A035-53ED-45BA-914E-CA23273BFDA1}"/>
              </a:ext>
            </a:extLst>
          </p:cNvPr>
          <p:cNvSpPr>
            <a:spLocks noGrp="1"/>
          </p:cNvSpPr>
          <p:nvPr>
            <p:ph type="title"/>
          </p:nvPr>
        </p:nvSpPr>
        <p:spPr>
          <a:xfrm>
            <a:off x="4888220" y="221765"/>
            <a:ext cx="6586491" cy="616602"/>
          </a:xfrm>
        </p:spPr>
        <p:txBody>
          <a:bodyPr vert="horz" lIns="91440" tIns="45720" rIns="91440" bIns="45720" rtlCol="0" anchor="b">
            <a:normAutofit fontScale="90000"/>
          </a:bodyPr>
          <a:lstStyle/>
          <a:p>
            <a:pPr>
              <a:spcBef>
                <a:spcPct val="0"/>
              </a:spcBef>
            </a:pPr>
            <a:r>
              <a:rPr lang="en-US" kern="1200" dirty="0">
                <a:latin typeface="+mj-lt"/>
                <a:ea typeface="+mj-ea"/>
                <a:cs typeface="+mj-cs"/>
              </a:rPr>
              <a:t>Office Park</a:t>
            </a:r>
            <a:endParaRPr lang="en-US" kern="1200" dirty="0">
              <a:latin typeface="+mj-lt"/>
              <a:ea typeface="+mj-ea"/>
              <a:cs typeface="Arial"/>
            </a:endParaRPr>
          </a:p>
        </p:txBody>
      </p:sp>
      <p:pic>
        <p:nvPicPr>
          <p:cNvPr id="7" name="Picture 6">
            <a:extLst>
              <a:ext uri="{FF2B5EF4-FFF2-40B4-BE49-F238E27FC236}">
                <a16:creationId xmlns:a16="http://schemas.microsoft.com/office/drawing/2014/main" id="{27556D18-4A76-49E2-B56E-51B4F3C3D76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rot="5400000">
            <a:off x="-1167074" y="1167070"/>
            <a:ext cx="6927901" cy="4593756"/>
          </a:xfrm>
          <a:prstGeom prst="rect">
            <a:avLst/>
          </a:prstGeom>
        </p:spPr>
      </p:pic>
      <p:sp>
        <p:nvSpPr>
          <p:cNvPr id="3" name="Rectangle 2">
            <a:extLst>
              <a:ext uri="{FF2B5EF4-FFF2-40B4-BE49-F238E27FC236}">
                <a16:creationId xmlns:a16="http://schemas.microsoft.com/office/drawing/2014/main" id="{767B4D66-57BC-48D6-AA4E-080E7CD918A8}"/>
              </a:ext>
            </a:extLst>
          </p:cNvPr>
          <p:cNvSpPr/>
          <p:nvPr/>
        </p:nvSpPr>
        <p:spPr>
          <a:xfrm>
            <a:off x="5350786" y="1134662"/>
            <a:ext cx="6586491" cy="4616648"/>
          </a:xfrm>
          <a:prstGeom prst="rect">
            <a:avLst/>
          </a:prstGeom>
        </p:spPr>
        <p:txBody>
          <a:bodyPr wrap="square" lIns="91440" tIns="45720" rIns="91440" bIns="45720" anchor="t">
            <a:spAutoFit/>
          </a:bodyPr>
          <a:lstStyle/>
          <a:p>
            <a:pPr defTabSz="914400"/>
            <a:r>
              <a:rPr lang="en-US" sz="3000" dirty="0"/>
              <a:t>Planted with locally-sourced seeds and bee bombs</a:t>
            </a:r>
          </a:p>
          <a:p>
            <a:pPr lvl="1" indent="-228600" defTabSz="914400">
              <a:buFont typeface="Arial" panose="020B0604020202020204" pitchFamily="34" charset="0"/>
              <a:buChar char="•"/>
            </a:pPr>
            <a:r>
              <a:rPr lang="en-US" sz="2400" dirty="0"/>
              <a:t>Cosmos</a:t>
            </a:r>
          </a:p>
          <a:p>
            <a:pPr lvl="1" indent="-228600" defTabSz="914400">
              <a:buFont typeface="Arial" panose="020B0604020202020204" pitchFamily="34" charset="0"/>
              <a:buChar char="•"/>
            </a:pPr>
            <a:r>
              <a:rPr lang="en-US" sz="2400" dirty="0"/>
              <a:t>Oxeye Daisy</a:t>
            </a:r>
          </a:p>
          <a:p>
            <a:pPr lvl="1" indent="-228600" defTabSz="914400">
              <a:buFont typeface="Arial" panose="020B0604020202020204" pitchFamily="34" charset="0"/>
              <a:buChar char="•"/>
            </a:pPr>
            <a:r>
              <a:rPr lang="en-US" sz="2400" dirty="0"/>
              <a:t>Cornflower</a:t>
            </a:r>
          </a:p>
          <a:p>
            <a:pPr lvl="1" indent="-228600" defTabSz="914400">
              <a:buFont typeface="Arial" panose="020B0604020202020204" pitchFamily="34" charset="0"/>
              <a:buChar char="•"/>
            </a:pPr>
            <a:r>
              <a:rPr lang="en-US" sz="2400" dirty="0"/>
              <a:t>Rough Hawkbit</a:t>
            </a:r>
          </a:p>
          <a:p>
            <a:pPr lvl="1" indent="-228600" defTabSz="914400">
              <a:buFont typeface="Arial" panose="020B0604020202020204" pitchFamily="34" charset="0"/>
              <a:buChar char="•"/>
            </a:pPr>
            <a:r>
              <a:rPr lang="en-US" sz="2400" dirty="0"/>
              <a:t>Poppy</a:t>
            </a:r>
          </a:p>
          <a:p>
            <a:pPr lvl="1" indent="-228600" defTabSz="914400">
              <a:buFont typeface="Arial" panose="020B0604020202020204" pitchFamily="34" charset="0"/>
              <a:buChar char="•"/>
            </a:pPr>
            <a:r>
              <a:rPr lang="en-US" sz="2400" dirty="0"/>
              <a:t>and more!</a:t>
            </a:r>
          </a:p>
          <a:p>
            <a:pPr indent="-228600" defTabSz="914400">
              <a:lnSpc>
                <a:spcPct val="100000"/>
              </a:lnSpc>
              <a:buFont typeface="Arial" panose="020B0604020202020204" pitchFamily="34" charset="0"/>
              <a:buChar char="•"/>
            </a:pPr>
            <a:endParaRPr lang="en-US" sz="2400" dirty="0"/>
          </a:p>
          <a:p>
            <a:pPr defTabSz="914400">
              <a:lnSpc>
                <a:spcPct val="100000"/>
              </a:lnSpc>
            </a:pPr>
            <a:r>
              <a:rPr lang="en-US" sz="3000" dirty="0"/>
              <a:t>Bug hotel</a:t>
            </a:r>
          </a:p>
          <a:p>
            <a:pPr defTabSz="914400">
              <a:lnSpc>
                <a:spcPct val="100000"/>
              </a:lnSpc>
            </a:pPr>
            <a:endParaRPr lang="en-US" dirty="0">
              <a:cs typeface="Arial"/>
            </a:endParaRPr>
          </a:p>
          <a:p>
            <a:pPr indent="-228600" defTabSz="914400">
              <a:lnSpc>
                <a:spcPct val="100000"/>
              </a:lnSpc>
              <a:buFont typeface="Arial" panose="020B0604020202020204" pitchFamily="34" charset="0"/>
              <a:buChar char="•"/>
            </a:pPr>
            <a:endParaRPr lang="en-US" dirty="0"/>
          </a:p>
        </p:txBody>
      </p:sp>
      <p:pic>
        <p:nvPicPr>
          <p:cNvPr id="2" name="Picture 4" descr="A picture containing outdoor, grass, sky, tree&#10;&#10;Description automatically generated">
            <a:extLst>
              <a:ext uri="{FF2B5EF4-FFF2-40B4-BE49-F238E27FC236}">
                <a16:creationId xmlns:a16="http://schemas.microsoft.com/office/drawing/2014/main" id="{2ED64DD9-95E6-4D63-A84D-CA39C901AC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1853" y="3152088"/>
            <a:ext cx="4185424" cy="3484147"/>
          </a:xfrm>
          <a:prstGeom prst="ellipse">
            <a:avLst/>
          </a:prstGeom>
        </p:spPr>
      </p:pic>
      <p:pic>
        <p:nvPicPr>
          <p:cNvPr id="5" name="Picture 6" descr="Logo&#10;&#10;Description automatically generated">
            <a:extLst>
              <a:ext uri="{FF2B5EF4-FFF2-40B4-BE49-F238E27FC236}">
                <a16:creationId xmlns:a16="http://schemas.microsoft.com/office/drawing/2014/main" id="{10182859-2A2B-4348-B4FB-09B7E2E3183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012145" y="221765"/>
            <a:ext cx="925132" cy="396675"/>
          </a:xfrm>
          <a:prstGeom prst="rect">
            <a:avLst/>
          </a:prstGeom>
        </p:spPr>
      </p:pic>
      <p:sp>
        <p:nvSpPr>
          <p:cNvPr id="8" name="TextBox 7">
            <a:extLst>
              <a:ext uri="{FF2B5EF4-FFF2-40B4-BE49-F238E27FC236}">
                <a16:creationId xmlns:a16="http://schemas.microsoft.com/office/drawing/2014/main" id="{4765F85E-ADBF-4912-85AC-82B2F16E8604}"/>
              </a:ext>
            </a:extLst>
          </p:cNvPr>
          <p:cNvSpPr txBox="1"/>
          <p:nvPr/>
        </p:nvSpPr>
        <p:spPr>
          <a:xfrm>
            <a:off x="4874019" y="960825"/>
            <a:ext cx="798902" cy="861774"/>
          </a:xfrm>
          <a:prstGeom prst="rect">
            <a:avLst/>
          </a:prstGeom>
          <a:noFill/>
        </p:spPr>
        <p:txBody>
          <a:bodyPr wrap="square" rtlCol="0">
            <a:spAutoFit/>
          </a:bodyPr>
          <a:lstStyle/>
          <a:p>
            <a:r>
              <a:rPr lang="en-US" sz="5000" b="1" dirty="0">
                <a:solidFill>
                  <a:srgbClr val="F9A61A"/>
                </a:solidFill>
              </a:rPr>
              <a:t>&gt;</a:t>
            </a:r>
          </a:p>
        </p:txBody>
      </p:sp>
      <p:sp>
        <p:nvSpPr>
          <p:cNvPr id="9" name="TextBox 8">
            <a:extLst>
              <a:ext uri="{FF2B5EF4-FFF2-40B4-BE49-F238E27FC236}">
                <a16:creationId xmlns:a16="http://schemas.microsoft.com/office/drawing/2014/main" id="{C9973681-2D9E-4F5F-B60D-DC42BF9DA9B6}"/>
              </a:ext>
            </a:extLst>
          </p:cNvPr>
          <p:cNvSpPr txBox="1"/>
          <p:nvPr/>
        </p:nvSpPr>
        <p:spPr>
          <a:xfrm>
            <a:off x="4874019" y="4407359"/>
            <a:ext cx="798902" cy="712210"/>
          </a:xfrm>
          <a:prstGeom prst="rect">
            <a:avLst/>
          </a:prstGeom>
          <a:noFill/>
        </p:spPr>
        <p:txBody>
          <a:bodyPr wrap="square" rtlCol="0">
            <a:spAutoFit/>
          </a:bodyPr>
          <a:lstStyle/>
          <a:p>
            <a:r>
              <a:rPr lang="en-US" sz="5000" b="1" dirty="0">
                <a:solidFill>
                  <a:srgbClr val="F9A61A"/>
                </a:solidFill>
              </a:rPr>
              <a:t>&gt;</a:t>
            </a:r>
          </a:p>
        </p:txBody>
      </p:sp>
    </p:spTree>
    <p:extLst>
      <p:ext uri="{BB962C8B-B14F-4D97-AF65-F5344CB8AC3E}">
        <p14:creationId xmlns:p14="http://schemas.microsoft.com/office/powerpoint/2010/main" val="1193637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580A1-C1F8-497D-BC78-B6B5911F08DC}"/>
              </a:ext>
            </a:extLst>
          </p:cNvPr>
          <p:cNvSpPr>
            <a:spLocks noGrp="1"/>
          </p:cNvSpPr>
          <p:nvPr>
            <p:ph type="title"/>
          </p:nvPr>
        </p:nvSpPr>
        <p:spPr>
          <a:xfrm>
            <a:off x="639470" y="124702"/>
            <a:ext cx="8026462" cy="1320800"/>
          </a:xfrm>
        </p:spPr>
        <p:txBody>
          <a:bodyPr/>
          <a:lstStyle/>
          <a:p>
            <a:r>
              <a:rPr lang="en-IE" dirty="0"/>
              <a:t>Window Boxes</a:t>
            </a:r>
          </a:p>
        </p:txBody>
      </p:sp>
      <p:pic>
        <p:nvPicPr>
          <p:cNvPr id="5" name="Picture 4">
            <a:extLst>
              <a:ext uri="{FF2B5EF4-FFF2-40B4-BE49-F238E27FC236}">
                <a16:creationId xmlns:a16="http://schemas.microsoft.com/office/drawing/2014/main" id="{A622A3E5-7E84-4090-96A3-589D516D507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27806" y="1205156"/>
            <a:ext cx="4448175" cy="2903474"/>
          </a:xfrm>
          <a:prstGeom prst="heart">
            <a:avLst/>
          </a:prstGeom>
        </p:spPr>
      </p:pic>
      <p:sp>
        <p:nvSpPr>
          <p:cNvPr id="4" name="Rectangle 3">
            <a:extLst>
              <a:ext uri="{FF2B5EF4-FFF2-40B4-BE49-F238E27FC236}">
                <a16:creationId xmlns:a16="http://schemas.microsoft.com/office/drawing/2014/main" id="{59D436AF-04BD-40F5-8A0B-36E7B0537B71}"/>
              </a:ext>
            </a:extLst>
          </p:cNvPr>
          <p:cNvSpPr/>
          <p:nvPr/>
        </p:nvSpPr>
        <p:spPr>
          <a:xfrm>
            <a:off x="1219200" y="1615640"/>
            <a:ext cx="3868445" cy="4985980"/>
          </a:xfrm>
          <a:prstGeom prst="rect">
            <a:avLst/>
          </a:prstGeom>
        </p:spPr>
        <p:txBody>
          <a:bodyPr wrap="square" lIns="91440" tIns="45720" rIns="91440" bIns="45720" anchor="t">
            <a:spAutoFit/>
          </a:bodyPr>
          <a:lstStyle/>
          <a:p>
            <a:pPr defTabSz="914400"/>
            <a:r>
              <a:rPr lang="en-US" sz="3000" kern="0" dirty="0">
                <a:cs typeface="Arial"/>
              </a:rPr>
              <a:t>Start small!</a:t>
            </a:r>
          </a:p>
          <a:p>
            <a:pPr defTabSz="914400"/>
            <a:endParaRPr lang="en-US" sz="3000" kern="0" dirty="0">
              <a:cs typeface="Arial"/>
            </a:endParaRPr>
          </a:p>
          <a:p>
            <a:pPr defTabSz="914400"/>
            <a:r>
              <a:rPr lang="en-US" sz="3000" kern="0" dirty="0"/>
              <a:t>Bees love blue and cluster plants, like lavender, rosemary, and </a:t>
            </a:r>
            <a:r>
              <a:rPr lang="en-US" sz="3000" kern="0" dirty="0" err="1"/>
              <a:t>heb</a:t>
            </a:r>
            <a:endParaRPr lang="en-US" sz="3000" kern="0" dirty="0"/>
          </a:p>
          <a:p>
            <a:pPr defTabSz="914400"/>
            <a:endParaRPr lang="en-US" sz="3000" kern="0" dirty="0"/>
          </a:p>
          <a:p>
            <a:pPr defTabSz="914400"/>
            <a:r>
              <a:rPr lang="en-US" sz="3000" kern="0" dirty="0"/>
              <a:t>See more tips in ‘Gardens’ guide</a:t>
            </a:r>
            <a:endParaRPr lang="en-IE" sz="3000" kern="0" dirty="0">
              <a:cs typeface="Arial"/>
            </a:endParaRPr>
          </a:p>
          <a:p>
            <a:pPr marL="285750" indent="-285750" defTabSz="914400">
              <a:buFont typeface="Arial" panose="020B0604020202020204" pitchFamily="34" charset="0"/>
              <a:buChar char="•"/>
            </a:pPr>
            <a:endParaRPr lang="en-IE" sz="3000" kern="0" dirty="0">
              <a:cs typeface="Arial"/>
            </a:endParaRPr>
          </a:p>
          <a:p>
            <a:pPr marL="742950" lvl="1" indent="-285750" defTabSz="914400">
              <a:buFont typeface="Arial" panose="020B0604020202020204" pitchFamily="34" charset="0"/>
              <a:buChar char="•"/>
            </a:pPr>
            <a:endParaRPr lang="en-IE" kern="0" dirty="0">
              <a:highlight>
                <a:srgbClr val="FFFF00"/>
              </a:highlight>
              <a:cs typeface="Arial"/>
            </a:endParaRPr>
          </a:p>
        </p:txBody>
      </p:sp>
      <p:pic>
        <p:nvPicPr>
          <p:cNvPr id="9" name="Picture 8" descr="NBDC-Logo-MASTER.png">
            <a:extLst>
              <a:ext uri="{FF2B5EF4-FFF2-40B4-BE49-F238E27FC236}">
                <a16:creationId xmlns:a16="http://schemas.microsoft.com/office/drawing/2014/main" id="{1FF61F6F-4907-4E62-9EC2-C779A427AA5B}"/>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6" descr="Logo&#10;&#10;Description automatically generated">
            <a:extLst>
              <a:ext uri="{FF2B5EF4-FFF2-40B4-BE49-F238E27FC236}">
                <a16:creationId xmlns:a16="http://schemas.microsoft.com/office/drawing/2014/main" id="{EEA38788-F861-4D99-8AFF-320FA0A30603}"/>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1155919" y="6389652"/>
            <a:ext cx="925132" cy="396675"/>
          </a:xfrm>
          <a:prstGeom prst="rect">
            <a:avLst/>
          </a:prstGeom>
        </p:spPr>
      </p:pic>
      <p:sp>
        <p:nvSpPr>
          <p:cNvPr id="14" name="TextBox 13">
            <a:extLst>
              <a:ext uri="{FF2B5EF4-FFF2-40B4-BE49-F238E27FC236}">
                <a16:creationId xmlns:a16="http://schemas.microsoft.com/office/drawing/2014/main" id="{4C480CF9-0819-49E3-8A14-BA51C2C3A091}"/>
              </a:ext>
            </a:extLst>
          </p:cNvPr>
          <p:cNvSpPr txBox="1"/>
          <p:nvPr/>
        </p:nvSpPr>
        <p:spPr>
          <a:xfrm>
            <a:off x="9885872" y="1446363"/>
            <a:ext cx="212497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600" dirty="0">
              <a:solidFill>
                <a:srgbClr val="444444"/>
              </a:solidFill>
              <a:latin typeface="Calibri"/>
              <a:cs typeface="Arial"/>
            </a:endParaRPr>
          </a:p>
        </p:txBody>
      </p:sp>
      <p:pic>
        <p:nvPicPr>
          <p:cNvPr id="7" name="Picture 6">
            <a:extLst>
              <a:ext uri="{FF2B5EF4-FFF2-40B4-BE49-F238E27FC236}">
                <a16:creationId xmlns:a16="http://schemas.microsoft.com/office/drawing/2014/main" id="{29A86A0E-9793-40D9-A150-125E988FF2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68753" y="3429000"/>
            <a:ext cx="2124974" cy="2502099"/>
          </a:xfrm>
          <a:prstGeom prst="rect">
            <a:avLst/>
          </a:prstGeom>
          <a:ln>
            <a:noFill/>
          </a:ln>
          <a:effectLst>
            <a:reflection blurRad="12700" stA="30000" endPos="30000" dist="5000" dir="5400000" sy="-100000" algn="bl" rotWithShape="0"/>
          </a:effectLst>
          <a:scene3d>
            <a:camera prst="perspectiveHeroicExtremeLeftFacing"/>
            <a:lightRig rig="threePt" dir="t">
              <a:rot lat="0" lon="0" rev="2700000"/>
            </a:lightRig>
          </a:scene3d>
          <a:sp3d>
            <a:bevelT w="63500" h="50800"/>
          </a:sp3d>
        </p:spPr>
      </p:pic>
      <p:sp>
        <p:nvSpPr>
          <p:cNvPr id="12" name="TextBox 11">
            <a:extLst>
              <a:ext uri="{FF2B5EF4-FFF2-40B4-BE49-F238E27FC236}">
                <a16:creationId xmlns:a16="http://schemas.microsoft.com/office/drawing/2014/main" id="{9054D5B7-0C8B-443E-86FF-C59CCBBC07D7}"/>
              </a:ext>
            </a:extLst>
          </p:cNvPr>
          <p:cNvSpPr txBox="1"/>
          <p:nvPr/>
        </p:nvSpPr>
        <p:spPr>
          <a:xfrm>
            <a:off x="691246" y="1484405"/>
            <a:ext cx="798902" cy="861774"/>
          </a:xfrm>
          <a:prstGeom prst="rect">
            <a:avLst/>
          </a:prstGeom>
          <a:noFill/>
        </p:spPr>
        <p:txBody>
          <a:bodyPr wrap="square" rtlCol="0">
            <a:spAutoFit/>
          </a:bodyPr>
          <a:lstStyle/>
          <a:p>
            <a:r>
              <a:rPr lang="en-US" sz="5000" b="1" dirty="0">
                <a:solidFill>
                  <a:srgbClr val="F9A61A"/>
                </a:solidFill>
              </a:rPr>
              <a:t>&gt;</a:t>
            </a:r>
          </a:p>
        </p:txBody>
      </p:sp>
      <p:sp>
        <p:nvSpPr>
          <p:cNvPr id="13" name="TextBox 12">
            <a:extLst>
              <a:ext uri="{FF2B5EF4-FFF2-40B4-BE49-F238E27FC236}">
                <a16:creationId xmlns:a16="http://schemas.microsoft.com/office/drawing/2014/main" id="{42F2B3D4-747B-48A7-B93B-82D4BAD58504}"/>
              </a:ext>
            </a:extLst>
          </p:cNvPr>
          <p:cNvSpPr txBox="1"/>
          <p:nvPr/>
        </p:nvSpPr>
        <p:spPr>
          <a:xfrm>
            <a:off x="691246" y="2385082"/>
            <a:ext cx="798902" cy="861774"/>
          </a:xfrm>
          <a:prstGeom prst="rect">
            <a:avLst/>
          </a:prstGeom>
          <a:noFill/>
        </p:spPr>
        <p:txBody>
          <a:bodyPr wrap="square" rtlCol="0">
            <a:spAutoFit/>
          </a:bodyPr>
          <a:lstStyle/>
          <a:p>
            <a:r>
              <a:rPr lang="en-US" sz="5000" b="1" dirty="0">
                <a:solidFill>
                  <a:srgbClr val="F9A61A"/>
                </a:solidFill>
              </a:rPr>
              <a:t>&gt;</a:t>
            </a:r>
          </a:p>
        </p:txBody>
      </p:sp>
      <p:sp>
        <p:nvSpPr>
          <p:cNvPr id="15" name="TextBox 14">
            <a:extLst>
              <a:ext uri="{FF2B5EF4-FFF2-40B4-BE49-F238E27FC236}">
                <a16:creationId xmlns:a16="http://schemas.microsoft.com/office/drawing/2014/main" id="{CB32A0B0-CB52-45C3-88CC-F7C86EDC5D8E}"/>
              </a:ext>
            </a:extLst>
          </p:cNvPr>
          <p:cNvSpPr txBox="1"/>
          <p:nvPr/>
        </p:nvSpPr>
        <p:spPr>
          <a:xfrm>
            <a:off x="702382" y="4680049"/>
            <a:ext cx="798902" cy="861774"/>
          </a:xfrm>
          <a:prstGeom prst="rect">
            <a:avLst/>
          </a:prstGeom>
          <a:noFill/>
        </p:spPr>
        <p:txBody>
          <a:bodyPr wrap="square" rtlCol="0">
            <a:spAutoFit/>
          </a:bodyPr>
          <a:lstStyle/>
          <a:p>
            <a:r>
              <a:rPr lang="en-US" sz="5000" b="1" dirty="0">
                <a:solidFill>
                  <a:srgbClr val="F9A61A"/>
                </a:solidFill>
              </a:rPr>
              <a:t>&gt;</a:t>
            </a:r>
          </a:p>
        </p:txBody>
      </p:sp>
    </p:spTree>
    <p:extLst>
      <p:ext uri="{BB962C8B-B14F-4D97-AF65-F5344CB8AC3E}">
        <p14:creationId xmlns:p14="http://schemas.microsoft.com/office/powerpoint/2010/main" val="1903746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2B9A14-E369-4E10-A657-D11FDAC71E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20452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a:extLst>
              <a:ext uri="{FF2B5EF4-FFF2-40B4-BE49-F238E27FC236}">
                <a16:creationId xmlns:a16="http://schemas.microsoft.com/office/drawing/2014/main" id="{96EAAEBF-CE59-4BDF-BCAD-D953C5BA7A37}"/>
              </a:ext>
            </a:extLst>
          </p:cNvPr>
          <p:cNvSpPr txBox="1">
            <a:spLocks/>
          </p:cNvSpPr>
          <p:nvPr/>
        </p:nvSpPr>
        <p:spPr>
          <a:xfrm>
            <a:off x="4325350" y="1819275"/>
            <a:ext cx="7522698" cy="3060374"/>
          </a:xfrm>
          <a:prstGeom prst="rect">
            <a:avLst/>
          </a:prstGeom>
        </p:spPr>
        <p:txBody>
          <a:bodyPr spcFirstLastPara="1" vert="horz" lIns="91440" tIns="45720" rIns="91440" bIns="45720" rtlCol="0"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indent="-228600" defTabSz="914400">
              <a:buFont typeface="Arial" panose="020B0604020202020204" pitchFamily="34" charset="0"/>
              <a:buChar char="•"/>
            </a:pPr>
            <a:endParaRPr lang="en-US" sz="2000" dirty="0">
              <a:solidFill>
                <a:schemeClr val="tx1"/>
              </a:solidFill>
              <a:latin typeface="+mn-lt"/>
              <a:ea typeface="+mn-ea"/>
              <a:cs typeface="+mn-cs"/>
            </a:endParaRPr>
          </a:p>
        </p:txBody>
      </p:sp>
      <p:pic>
        <p:nvPicPr>
          <p:cNvPr id="6" name="Picture 5">
            <a:extLst>
              <a:ext uri="{FF2B5EF4-FFF2-40B4-BE49-F238E27FC236}">
                <a16:creationId xmlns:a16="http://schemas.microsoft.com/office/drawing/2014/main" id="{60429EC7-E841-4D1F-817B-4DB0A3951D91}"/>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0"/>
            <a:ext cx="3916579" cy="6962807"/>
          </a:xfrm>
          <a:prstGeom prst="rect">
            <a:avLst/>
          </a:prstGeom>
        </p:spPr>
      </p:pic>
      <p:graphicFrame>
        <p:nvGraphicFramePr>
          <p:cNvPr id="8" name="Text Placeholder 2">
            <a:extLst>
              <a:ext uri="{FF2B5EF4-FFF2-40B4-BE49-F238E27FC236}">
                <a16:creationId xmlns:a16="http://schemas.microsoft.com/office/drawing/2014/main" id="{9D1C7FDF-8DC6-4B9A-9537-C06EDEF8811B}"/>
              </a:ext>
            </a:extLst>
          </p:cNvPr>
          <p:cNvGraphicFramePr/>
          <p:nvPr>
            <p:extLst>
              <p:ext uri="{D42A27DB-BD31-4B8C-83A1-F6EECF244321}">
                <p14:modId xmlns:p14="http://schemas.microsoft.com/office/powerpoint/2010/main" val="1602467369"/>
              </p:ext>
            </p:extLst>
          </p:nvPr>
        </p:nvGraphicFramePr>
        <p:xfrm>
          <a:off x="4356135" y="1583473"/>
          <a:ext cx="6025423" cy="418084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5" name="Title 1">
            <a:extLst>
              <a:ext uri="{FF2B5EF4-FFF2-40B4-BE49-F238E27FC236}">
                <a16:creationId xmlns:a16="http://schemas.microsoft.com/office/drawing/2014/main" id="{B678878A-0538-4E3A-838E-FC43F50C41D5}"/>
              </a:ext>
            </a:extLst>
          </p:cNvPr>
          <p:cNvSpPr>
            <a:spLocks noGrp="1"/>
          </p:cNvSpPr>
          <p:nvPr>
            <p:ph type="title"/>
          </p:nvPr>
        </p:nvSpPr>
        <p:spPr>
          <a:xfrm>
            <a:off x="4325351" y="410193"/>
            <a:ext cx="6874146" cy="942142"/>
          </a:xfrm>
        </p:spPr>
        <p:txBody>
          <a:bodyPr vert="horz" lIns="91440" tIns="45720" rIns="91440" bIns="45720" rtlCol="0" anchor="b">
            <a:normAutofit/>
          </a:bodyPr>
          <a:lstStyle/>
          <a:p>
            <a:pPr>
              <a:spcBef>
                <a:spcPct val="0"/>
              </a:spcBef>
            </a:pPr>
            <a:r>
              <a:rPr lang="en-US" kern="1200" dirty="0">
                <a:latin typeface="+mj-lt"/>
                <a:ea typeface="+mj-ea"/>
                <a:cs typeface="+mj-cs"/>
              </a:rPr>
              <a:t>Home Garden</a:t>
            </a:r>
            <a:endParaRPr lang="en-US" kern="1200" dirty="0">
              <a:latin typeface="+mj-lt"/>
              <a:ea typeface="+mj-ea"/>
              <a:cs typeface="Arial"/>
            </a:endParaRPr>
          </a:p>
        </p:txBody>
      </p:sp>
      <p:pic>
        <p:nvPicPr>
          <p:cNvPr id="179" name="Picture 178" descr="Icon&#10;&#10;Description automatically generated">
            <a:extLst>
              <a:ext uri="{FF2B5EF4-FFF2-40B4-BE49-F238E27FC236}">
                <a16:creationId xmlns:a16="http://schemas.microsoft.com/office/drawing/2014/main" id="{CE565483-E5E9-4BC8-9E02-C1D9D0FA95BB}"/>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690695" y="4495934"/>
            <a:ext cx="1080000" cy="117954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1" name="Picture 9" descr="A picture containing text, clipart&#10;&#10;Description automatically generated">
            <a:extLst>
              <a:ext uri="{FF2B5EF4-FFF2-40B4-BE49-F238E27FC236}">
                <a16:creationId xmlns:a16="http://schemas.microsoft.com/office/drawing/2014/main" id="{7F2E3CE1-5C5F-4FF3-B388-A6AE9F38ABEB}"/>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10690695" y="3066921"/>
            <a:ext cx="1079500" cy="1098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83" name="Picture 10" descr="A picture containing text, clipart&#10;&#10;Description automatically generated">
            <a:extLst>
              <a:ext uri="{FF2B5EF4-FFF2-40B4-BE49-F238E27FC236}">
                <a16:creationId xmlns:a16="http://schemas.microsoft.com/office/drawing/2014/main" id="{4647B077-82B5-4721-AB89-386E721499F7}"/>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10690972" y="1659159"/>
            <a:ext cx="1084262" cy="1074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7" name="Picture 6" descr="Logo&#10;&#10;Description automatically generated">
            <a:extLst>
              <a:ext uri="{FF2B5EF4-FFF2-40B4-BE49-F238E27FC236}">
                <a16:creationId xmlns:a16="http://schemas.microsoft.com/office/drawing/2014/main" id="{75CE08D4-48DF-4729-9813-72ED7378E4B3}"/>
              </a:ext>
            </a:extLst>
          </p:cNvPr>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11155919" y="6389652"/>
            <a:ext cx="925132" cy="396675"/>
          </a:xfrm>
          <a:prstGeom prst="rect">
            <a:avLst/>
          </a:prstGeom>
        </p:spPr>
      </p:pic>
    </p:spTree>
    <p:extLst>
      <p:ext uri="{BB962C8B-B14F-4D97-AF65-F5344CB8AC3E}">
        <p14:creationId xmlns:p14="http://schemas.microsoft.com/office/powerpoint/2010/main" val="1725837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B33CB28-ACE9-4AED-BF27-BA5A96F9068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1" y="2549247"/>
            <a:ext cx="8529663" cy="4308754"/>
          </a:xfrm>
          <a:prstGeom prst="rect">
            <a:avLst/>
          </a:prstGeom>
        </p:spPr>
      </p:pic>
      <p:pic>
        <p:nvPicPr>
          <p:cNvPr id="14" name="Picture 13">
            <a:extLst>
              <a:ext uri="{FF2B5EF4-FFF2-40B4-BE49-F238E27FC236}">
                <a16:creationId xmlns:a16="http://schemas.microsoft.com/office/drawing/2014/main" id="{C376E46E-2A3E-4653-8A49-AAEB0E0BA46C}"/>
              </a:ext>
            </a:extLst>
          </p:cNvPr>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8715532" y="0"/>
            <a:ext cx="3472942" cy="6842246"/>
          </a:xfrm>
          <a:prstGeom prst="rect">
            <a:avLst/>
          </a:prstGeom>
        </p:spPr>
      </p:pic>
      <p:grpSp>
        <p:nvGrpSpPr>
          <p:cNvPr id="3" name="Group 2">
            <a:extLst>
              <a:ext uri="{FF2B5EF4-FFF2-40B4-BE49-F238E27FC236}">
                <a16:creationId xmlns:a16="http://schemas.microsoft.com/office/drawing/2014/main" id="{4ED936CF-D75C-449C-AA8A-78322AD46B8A}"/>
              </a:ext>
            </a:extLst>
          </p:cNvPr>
          <p:cNvGrpSpPr/>
          <p:nvPr/>
        </p:nvGrpSpPr>
        <p:grpSpPr>
          <a:xfrm>
            <a:off x="7789" y="-84877"/>
            <a:ext cx="4157133" cy="2433026"/>
            <a:chOff x="379142" y="43523"/>
            <a:chExt cx="4157133" cy="2433026"/>
          </a:xfrm>
        </p:grpSpPr>
        <p:grpSp>
          <p:nvGrpSpPr>
            <p:cNvPr id="2" name="Group 1">
              <a:extLst>
                <a:ext uri="{FF2B5EF4-FFF2-40B4-BE49-F238E27FC236}">
                  <a16:creationId xmlns:a16="http://schemas.microsoft.com/office/drawing/2014/main" id="{92684203-0E14-446C-9ACA-49887B02F5B0}"/>
                </a:ext>
              </a:extLst>
            </p:cNvPr>
            <p:cNvGrpSpPr/>
            <p:nvPr/>
          </p:nvGrpSpPr>
          <p:grpSpPr>
            <a:xfrm>
              <a:off x="379142" y="124702"/>
              <a:ext cx="3986917" cy="2351847"/>
              <a:chOff x="0" y="124702"/>
              <a:chExt cx="3986917" cy="2351847"/>
            </a:xfrm>
          </p:grpSpPr>
          <p:pic>
            <p:nvPicPr>
              <p:cNvPr id="12" name="Picture 11">
                <a:extLst>
                  <a:ext uri="{FF2B5EF4-FFF2-40B4-BE49-F238E27FC236}">
                    <a16:creationId xmlns:a16="http://schemas.microsoft.com/office/drawing/2014/main" id="{BCD188BF-4AEB-491C-AABD-12409C31C6E5}"/>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24702"/>
                <a:ext cx="3986917" cy="2351847"/>
              </a:xfrm>
              <a:prstGeom prst="rect">
                <a:avLst/>
              </a:prstGeom>
            </p:spPr>
          </p:pic>
          <p:sp>
            <p:nvSpPr>
              <p:cNvPr id="19" name="TextBox 18">
                <a:extLst>
                  <a:ext uri="{FF2B5EF4-FFF2-40B4-BE49-F238E27FC236}">
                    <a16:creationId xmlns:a16="http://schemas.microsoft.com/office/drawing/2014/main" id="{09675B7C-C86E-41F2-9E53-AC240F4AE4DE}"/>
                  </a:ext>
                </a:extLst>
              </p:cNvPr>
              <p:cNvSpPr txBox="1"/>
              <p:nvPr/>
            </p:nvSpPr>
            <p:spPr>
              <a:xfrm>
                <a:off x="0" y="640333"/>
                <a:ext cx="1371600" cy="1754326"/>
              </a:xfrm>
              <a:prstGeom prst="rect">
                <a:avLst/>
              </a:prstGeom>
              <a:noFill/>
            </p:spPr>
            <p:txBody>
              <a:bodyPr wrap="square" rtlCol="0">
                <a:spAutoFit/>
              </a:bodyPr>
              <a:lstStyle/>
              <a:p>
                <a:r>
                  <a:rPr lang="en-US" b="1" dirty="0"/>
                  <a:t>Heather</a:t>
                </a:r>
              </a:p>
              <a:p>
                <a:endParaRPr lang="en-US" b="1" dirty="0"/>
              </a:p>
              <a:p>
                <a:endParaRPr lang="en-US" b="1" dirty="0"/>
              </a:p>
              <a:p>
                <a:endParaRPr lang="en-US" b="1" dirty="0"/>
              </a:p>
              <a:p>
                <a:endParaRPr lang="en-US" b="1" dirty="0"/>
              </a:p>
              <a:p>
                <a:r>
                  <a:rPr lang="en-US" b="1" dirty="0">
                    <a:solidFill>
                      <a:schemeClr val="bg1"/>
                    </a:solidFill>
                  </a:rPr>
                  <a:t>Lavender</a:t>
                </a:r>
              </a:p>
            </p:txBody>
          </p:sp>
        </p:grpSp>
        <p:sp>
          <p:nvSpPr>
            <p:cNvPr id="16" name="TextBox 15">
              <a:extLst>
                <a:ext uri="{FF2B5EF4-FFF2-40B4-BE49-F238E27FC236}">
                  <a16:creationId xmlns:a16="http://schemas.microsoft.com/office/drawing/2014/main" id="{08404B96-BA2F-487F-BEC4-A34904C78028}"/>
                </a:ext>
              </a:extLst>
            </p:cNvPr>
            <p:cNvSpPr txBox="1"/>
            <p:nvPr/>
          </p:nvSpPr>
          <p:spPr>
            <a:xfrm>
              <a:off x="2074013" y="43523"/>
              <a:ext cx="2462262" cy="2308324"/>
            </a:xfrm>
            <a:prstGeom prst="rect">
              <a:avLst/>
            </a:prstGeom>
            <a:noFill/>
          </p:spPr>
          <p:txBody>
            <a:bodyPr wrap="square" rtlCol="0">
              <a:spAutoFit/>
            </a:bodyPr>
            <a:lstStyle/>
            <a:p>
              <a:endParaRPr lang="en-US" b="1" dirty="0"/>
            </a:p>
            <a:p>
              <a:r>
                <a:rPr lang="en-US" b="1" dirty="0"/>
                <a:t>Cosmos     </a:t>
              </a:r>
              <a:r>
                <a:rPr lang="en-US" b="1" dirty="0" err="1"/>
                <a:t>Fuschia</a:t>
              </a:r>
              <a:endParaRPr lang="en-US" b="1" dirty="0"/>
            </a:p>
            <a:p>
              <a:endParaRPr lang="en-US" b="1" dirty="0"/>
            </a:p>
            <a:p>
              <a:endParaRPr lang="en-US" b="1" dirty="0"/>
            </a:p>
            <a:p>
              <a:endParaRPr lang="en-US" b="1" dirty="0"/>
            </a:p>
            <a:p>
              <a:endParaRPr lang="en-US" b="1" dirty="0"/>
            </a:p>
            <a:p>
              <a:endParaRPr lang="en-US" b="1" dirty="0"/>
            </a:p>
            <a:p>
              <a:r>
                <a:rPr lang="en-US" b="1" dirty="0">
                  <a:solidFill>
                    <a:schemeClr val="bg1"/>
                  </a:solidFill>
                </a:rPr>
                <a:t>Campanula</a:t>
              </a:r>
            </a:p>
          </p:txBody>
        </p:sp>
      </p:grpSp>
      <p:grpSp>
        <p:nvGrpSpPr>
          <p:cNvPr id="4" name="Group 3">
            <a:extLst>
              <a:ext uri="{FF2B5EF4-FFF2-40B4-BE49-F238E27FC236}">
                <a16:creationId xmlns:a16="http://schemas.microsoft.com/office/drawing/2014/main" id="{F21668F1-5D3F-4F38-BA9A-0DD85B34964A}"/>
              </a:ext>
            </a:extLst>
          </p:cNvPr>
          <p:cNvGrpSpPr/>
          <p:nvPr/>
        </p:nvGrpSpPr>
        <p:grpSpPr>
          <a:xfrm>
            <a:off x="3788439" y="-285975"/>
            <a:ext cx="4927093" cy="2634124"/>
            <a:chOff x="4075881" y="85709"/>
            <a:chExt cx="4388259" cy="2262440"/>
          </a:xfrm>
        </p:grpSpPr>
        <p:pic>
          <p:nvPicPr>
            <p:cNvPr id="10" name="Picture 9">
              <a:extLst>
                <a:ext uri="{FF2B5EF4-FFF2-40B4-BE49-F238E27FC236}">
                  <a16:creationId xmlns:a16="http://schemas.microsoft.com/office/drawing/2014/main" id="{10940C95-4815-48E4-97C4-5A74E01E4F6C}"/>
                </a:ext>
              </a:extLst>
            </p:cNvPr>
            <p:cNvPicPr>
              <a:picLocks noChangeAspect="1"/>
            </p:cNvPicPr>
            <p:nvPr/>
          </p:nvPicPr>
          <p:blipFill rotWithShape="1">
            <a:blip r:embed="rId6" cstate="email">
              <a:extLst>
                <a:ext uri="{28A0092B-C50C-407E-A947-70E740481C1C}">
                  <a14:useLocalDpi xmlns:a14="http://schemas.microsoft.com/office/drawing/2010/main" val="0"/>
                </a:ext>
              </a:extLst>
            </a:blip>
            <a:srcRect/>
            <a:stretch/>
          </p:blipFill>
          <p:spPr>
            <a:xfrm>
              <a:off x="4458556" y="322886"/>
              <a:ext cx="3840041" cy="2025263"/>
            </a:xfrm>
            <a:prstGeom prst="rect">
              <a:avLst/>
            </a:prstGeom>
          </p:spPr>
        </p:pic>
        <p:sp>
          <p:nvSpPr>
            <p:cNvPr id="20" name="TextBox 19">
              <a:extLst>
                <a:ext uri="{FF2B5EF4-FFF2-40B4-BE49-F238E27FC236}">
                  <a16:creationId xmlns:a16="http://schemas.microsoft.com/office/drawing/2014/main" id="{3AE03394-6665-4EE2-9DAF-EA96E91CD96E}"/>
                </a:ext>
              </a:extLst>
            </p:cNvPr>
            <p:cNvSpPr txBox="1"/>
            <p:nvPr/>
          </p:nvSpPr>
          <p:spPr>
            <a:xfrm>
              <a:off x="4075881" y="85709"/>
              <a:ext cx="4388259" cy="646331"/>
            </a:xfrm>
            <a:prstGeom prst="rect">
              <a:avLst/>
            </a:prstGeom>
            <a:noFill/>
          </p:spPr>
          <p:txBody>
            <a:bodyPr wrap="square" rtlCol="0">
              <a:spAutoFit/>
            </a:bodyPr>
            <a:lstStyle/>
            <a:p>
              <a:endParaRPr lang="en-US" dirty="0">
                <a:solidFill>
                  <a:schemeClr val="bg1"/>
                </a:solidFill>
              </a:endParaRPr>
            </a:p>
            <a:p>
              <a:r>
                <a:rPr lang="en-US" b="1" dirty="0">
                  <a:solidFill>
                    <a:schemeClr val="bg1"/>
                  </a:solidFill>
                </a:rPr>
                <a:t>	Clover 	 </a:t>
              </a:r>
              <a:r>
                <a:rPr lang="en-US" b="1" dirty="0" err="1">
                  <a:solidFill>
                    <a:schemeClr val="bg1"/>
                  </a:solidFill>
                </a:rPr>
                <a:t>Fuschia</a:t>
              </a:r>
              <a:r>
                <a:rPr lang="en-US" b="1" dirty="0">
                  <a:solidFill>
                    <a:schemeClr val="bg1"/>
                  </a:solidFill>
                </a:rPr>
                <a:t>     Campanula</a:t>
              </a:r>
            </a:p>
          </p:txBody>
        </p:sp>
      </p:grpSp>
      <p:sp>
        <p:nvSpPr>
          <p:cNvPr id="22" name="TextBox 21">
            <a:extLst>
              <a:ext uri="{FF2B5EF4-FFF2-40B4-BE49-F238E27FC236}">
                <a16:creationId xmlns:a16="http://schemas.microsoft.com/office/drawing/2014/main" id="{D0A4C563-AFE7-43F8-9F07-C340403B3CF4}"/>
              </a:ext>
            </a:extLst>
          </p:cNvPr>
          <p:cNvSpPr txBox="1"/>
          <p:nvPr/>
        </p:nvSpPr>
        <p:spPr>
          <a:xfrm>
            <a:off x="8128381" y="1542014"/>
            <a:ext cx="4388259" cy="3139321"/>
          </a:xfrm>
          <a:prstGeom prst="rect">
            <a:avLst/>
          </a:prstGeom>
          <a:noFill/>
        </p:spPr>
        <p:txBody>
          <a:bodyPr wrap="square" rtlCol="0">
            <a:spAutoFit/>
          </a:bodyPr>
          <a:lstStyle/>
          <a:p>
            <a:endParaRPr lang="en-US" dirty="0"/>
          </a:p>
          <a:p>
            <a:endParaRPr lang="en-US" dirty="0"/>
          </a:p>
          <a:p>
            <a:endParaRPr lang="en-US" b="1" dirty="0"/>
          </a:p>
          <a:p>
            <a:endParaRPr lang="en-US" b="1" dirty="0"/>
          </a:p>
          <a:p>
            <a:r>
              <a:rPr lang="en-US" b="1" dirty="0"/>
              <a:t>Rosemary 		</a:t>
            </a:r>
          </a:p>
          <a:p>
            <a:endParaRPr lang="en-US" b="1" dirty="0"/>
          </a:p>
          <a:p>
            <a:r>
              <a:rPr lang="en-US" b="1" dirty="0"/>
              <a:t>Cosmos</a:t>
            </a:r>
          </a:p>
          <a:p>
            <a:endParaRPr lang="en-US" b="1" dirty="0"/>
          </a:p>
          <a:p>
            <a:r>
              <a:rPr lang="en-US" b="1" dirty="0"/>
              <a:t>White Campion</a:t>
            </a:r>
          </a:p>
          <a:p>
            <a:endParaRPr lang="en-US" b="1" dirty="0"/>
          </a:p>
          <a:p>
            <a:endParaRPr lang="en-US" dirty="0"/>
          </a:p>
        </p:txBody>
      </p:sp>
    </p:spTree>
    <p:extLst>
      <p:ext uri="{BB962C8B-B14F-4D97-AF65-F5344CB8AC3E}">
        <p14:creationId xmlns:p14="http://schemas.microsoft.com/office/powerpoint/2010/main" val="41377168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1">
            <a:extLst>
              <a:ext uri="{FF2B5EF4-FFF2-40B4-BE49-F238E27FC236}">
                <a16:creationId xmlns:a16="http://schemas.microsoft.com/office/drawing/2014/main" id="{8414C3E9-322E-44E2-904C-F68C38F873DA}"/>
              </a:ext>
            </a:extLst>
          </p:cNvPr>
          <p:cNvSpPr>
            <a:spLocks noChangeArrowheads="1"/>
          </p:cNvSpPr>
          <p:nvPr/>
        </p:nvSpPr>
        <p:spPr bwMode="auto">
          <a:xfrm>
            <a:off x="101228" y="6330297"/>
            <a:ext cx="184731" cy="461665"/>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lIns="91440" tIns="45720" rIns="91440" bIns="45720" anchor="t">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defRPr/>
            </a:pPr>
            <a:endParaRPr lang="en-IE" sz="2400" dirty="0">
              <a:cs typeface="Arial"/>
            </a:endParaRPr>
          </a:p>
        </p:txBody>
      </p:sp>
      <p:sp>
        <p:nvSpPr>
          <p:cNvPr id="5" name="TextBox 4">
            <a:extLst>
              <a:ext uri="{FF2B5EF4-FFF2-40B4-BE49-F238E27FC236}">
                <a16:creationId xmlns:a16="http://schemas.microsoft.com/office/drawing/2014/main" id="{B726F559-FE84-4BDF-B3FB-45071B21C235}"/>
              </a:ext>
            </a:extLst>
          </p:cNvPr>
          <p:cNvSpPr txBox="1"/>
          <p:nvPr/>
        </p:nvSpPr>
        <p:spPr>
          <a:xfrm>
            <a:off x="1874838" y="234951"/>
            <a:ext cx="7969250" cy="64611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n-IE" dirty="0"/>
              <a:t>The Pollinator Plan is producing a series of guidelines with actions on how you can help provide </a:t>
            </a:r>
            <a:r>
              <a:rPr lang="en-IE" b="1" dirty="0"/>
              <a:t>food, shelter and safety </a:t>
            </a:r>
            <a:r>
              <a:rPr lang="en-IE" dirty="0"/>
              <a:t>for pollinators:</a:t>
            </a:r>
          </a:p>
        </p:txBody>
      </p:sp>
      <p:pic>
        <p:nvPicPr>
          <p:cNvPr id="12" name="Picture 12" descr="Graphical user interface&#10;&#10;Description automatically generated">
            <a:hlinkClick r:id="rId3"/>
            <a:extLst>
              <a:ext uri="{FF2B5EF4-FFF2-40B4-BE49-F238E27FC236}">
                <a16:creationId xmlns:a16="http://schemas.microsoft.com/office/drawing/2014/main" id="{7D386F0B-CD06-41C4-8A80-CF8DC4B4EF03}"/>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55823" y="1422440"/>
            <a:ext cx="2372496" cy="3315209"/>
          </a:xfrm>
          <a:prstGeom prst="rect">
            <a:avLst/>
          </a:prstGeom>
          <a:effectLst>
            <a:outerShdw blurRad="50800" dist="38100" dir="5400000" algn="t" rotWithShape="0">
              <a:prstClr val="black">
                <a:alpha val="40000"/>
              </a:prstClr>
            </a:outerShdw>
          </a:effectLst>
          <a:scene3d>
            <a:camera prst="perspectiveRight"/>
            <a:lightRig rig="threePt" dir="t"/>
          </a:scene3d>
        </p:spPr>
      </p:pic>
      <p:pic>
        <p:nvPicPr>
          <p:cNvPr id="13" name="Picture 13">
            <a:hlinkClick r:id="rId5"/>
            <a:extLst>
              <a:ext uri="{FF2B5EF4-FFF2-40B4-BE49-F238E27FC236}">
                <a16:creationId xmlns:a16="http://schemas.microsoft.com/office/drawing/2014/main" id="{2DEF4F5B-DC87-4CBC-A9DE-81F1AA61C5D2}"/>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596211" y="1378996"/>
            <a:ext cx="2322349" cy="3315600"/>
          </a:xfrm>
          <a:prstGeom prst="rect">
            <a:avLst/>
          </a:prstGeom>
          <a:effectLst>
            <a:outerShdw blurRad="50800" dist="38100" dir="5400000" algn="t" rotWithShape="0">
              <a:prstClr val="black">
                <a:alpha val="40000"/>
              </a:prstClr>
            </a:outerShdw>
          </a:effectLst>
          <a:scene3d>
            <a:camera prst="perspectiveRight"/>
            <a:lightRig rig="threePt" dir="t"/>
          </a:scene3d>
        </p:spPr>
      </p:pic>
      <p:pic>
        <p:nvPicPr>
          <p:cNvPr id="3" name="Picture 5" descr="Text, letter&#10;&#10;Description automatically generated">
            <a:hlinkClick r:id="rId7"/>
            <a:extLst>
              <a:ext uri="{FF2B5EF4-FFF2-40B4-BE49-F238E27FC236}">
                <a16:creationId xmlns:a16="http://schemas.microsoft.com/office/drawing/2014/main" id="{190F304E-C86F-4A23-A461-DCDE345CDBFA}"/>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6494292" y="1422049"/>
            <a:ext cx="2282279" cy="3315600"/>
          </a:xfrm>
          <a:prstGeom prst="rect">
            <a:avLst/>
          </a:prstGeom>
          <a:effectLst>
            <a:outerShdw blurRad="50800" dist="38100" dir="5400000" algn="t" rotWithShape="0">
              <a:prstClr val="black">
                <a:alpha val="40000"/>
              </a:prstClr>
            </a:outerShdw>
          </a:effectLst>
          <a:scene3d>
            <a:camera prst="perspectiveLeft"/>
            <a:lightRig rig="threePt" dir="t"/>
          </a:scene3d>
        </p:spPr>
      </p:pic>
      <p:pic>
        <p:nvPicPr>
          <p:cNvPr id="8" name="Picture 8" descr="A picture containing text&#10;&#10;Description automatically generated">
            <a:hlinkClick r:id="rId9"/>
            <a:extLst>
              <a:ext uri="{FF2B5EF4-FFF2-40B4-BE49-F238E27FC236}">
                <a16:creationId xmlns:a16="http://schemas.microsoft.com/office/drawing/2014/main" id="{2696CF19-6D79-40AF-9C78-857BB6F9B25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352304" y="1378996"/>
            <a:ext cx="2311559" cy="3315600"/>
          </a:xfrm>
          <a:prstGeom prst="rect">
            <a:avLst/>
          </a:prstGeom>
          <a:effectLst>
            <a:outerShdw blurRad="50800" dist="38100" dir="5400000" algn="t" rotWithShape="0">
              <a:prstClr val="black">
                <a:alpha val="40000"/>
              </a:prstClr>
            </a:outerShdw>
          </a:effectLst>
          <a:scene3d>
            <a:camera prst="perspectiveLeft"/>
            <a:lightRig rig="threePt" dir="t"/>
          </a:scene3d>
        </p:spPr>
      </p:pic>
      <p:sp>
        <p:nvSpPr>
          <p:cNvPr id="9" name="Content Placeholder 2">
            <a:extLst>
              <a:ext uri="{FF2B5EF4-FFF2-40B4-BE49-F238E27FC236}">
                <a16:creationId xmlns:a16="http://schemas.microsoft.com/office/drawing/2014/main" id="{ABE5AD16-3EBB-4ED2-900C-B8424348715B}"/>
              </a:ext>
            </a:extLst>
          </p:cNvPr>
          <p:cNvSpPr txBox="1">
            <a:spLocks/>
          </p:cNvSpPr>
          <p:nvPr/>
        </p:nvSpPr>
        <p:spPr>
          <a:xfrm>
            <a:off x="3921595" y="5329825"/>
            <a:ext cx="6586489" cy="3785419"/>
          </a:xfrm>
          <a:prstGeom prst="rect">
            <a:avLst/>
          </a:prstGeom>
        </p:spPr>
        <p:txBody>
          <a:bodyPr spcFirstLastPara="1" vert="horz" lIns="91440" tIns="45720" rIns="91440" bIns="45720" rtlCol="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285750" indent="-285750" defTabSz="914400">
              <a:lnSpc>
                <a:spcPct val="100000"/>
              </a:lnSpc>
              <a:spcBef>
                <a:spcPts val="0"/>
              </a:spcBef>
              <a:buFont typeface="Wingdings,Sans-Serif" panose="020B0604020202020204" pitchFamily="34" charset="0"/>
              <a:buChar char="ü"/>
            </a:pPr>
            <a:r>
              <a:rPr lang="en-IE" sz="2000" b="1">
                <a:solidFill>
                  <a:schemeClr val="tx1"/>
                </a:solidFill>
                <a:ea typeface="+mn-ea"/>
              </a:rPr>
              <a:t>Actions are all evidence-based</a:t>
            </a:r>
            <a:endParaRPr lang="en-US" sz="2000">
              <a:solidFill>
                <a:schemeClr val="tx1"/>
              </a:solidFill>
              <a:ea typeface="+mn-ea"/>
            </a:endParaRPr>
          </a:p>
          <a:p>
            <a:pPr marL="285750" indent="-285750" defTabSz="914400">
              <a:lnSpc>
                <a:spcPct val="100000"/>
              </a:lnSpc>
              <a:spcBef>
                <a:spcPts val="0"/>
              </a:spcBef>
              <a:buFont typeface="Wingdings,Sans-Serif" panose="020B0604020202020204" pitchFamily="34" charset="0"/>
              <a:buChar char="ü"/>
            </a:pPr>
            <a:r>
              <a:rPr lang="en-IE" sz="2000" b="1">
                <a:solidFill>
                  <a:schemeClr val="tx1"/>
                </a:solidFill>
                <a:ea typeface="+mn-ea"/>
              </a:rPr>
              <a:t>Relevant sectors feed into the development</a:t>
            </a:r>
            <a:endParaRPr lang="en-US" sz="2000">
              <a:solidFill>
                <a:schemeClr val="tx1"/>
              </a:solidFill>
              <a:ea typeface="+mn-ea"/>
            </a:endParaRPr>
          </a:p>
          <a:p>
            <a:pPr marL="285750" indent="-285750" defTabSz="914400">
              <a:lnSpc>
                <a:spcPct val="100000"/>
              </a:lnSpc>
              <a:spcBef>
                <a:spcPts val="0"/>
              </a:spcBef>
              <a:buFont typeface="Wingdings,Sans-Serif" panose="020B0604020202020204" pitchFamily="34" charset="0"/>
              <a:buChar char="ü"/>
            </a:pPr>
            <a:r>
              <a:rPr lang="en-IE" sz="2000" b="1">
                <a:solidFill>
                  <a:schemeClr val="tx1"/>
                </a:solidFill>
                <a:ea typeface="+mn-ea"/>
              </a:rPr>
              <a:t>Communication is tailored to each sector</a:t>
            </a:r>
            <a:endParaRPr lang="en-US" sz="2000">
              <a:solidFill>
                <a:schemeClr val="tx1"/>
              </a:solidFill>
              <a:ea typeface="+mn-ea"/>
            </a:endParaRPr>
          </a:p>
          <a:p>
            <a:pPr indent="-228600" defTabSz="914400">
              <a:lnSpc>
                <a:spcPct val="100000"/>
              </a:lnSpc>
              <a:buFont typeface="Arial" panose="020B0604020202020204" pitchFamily="34" charset="0"/>
              <a:buChar char="•"/>
            </a:pPr>
            <a:endParaRPr lang="en-US" sz="2000" dirty="0">
              <a:solidFill>
                <a:schemeClr val="tx1"/>
              </a:solidFill>
              <a:latin typeface="+mn-lt"/>
              <a:ea typeface="+mn-ea"/>
              <a:cs typeface="Arial"/>
            </a:endParaRPr>
          </a:p>
        </p:txBody>
      </p:sp>
      <p:pic>
        <p:nvPicPr>
          <p:cNvPr id="10" name="Picture 9" descr="NBDC-Logo-MASTER.png">
            <a:extLst>
              <a:ext uri="{FF2B5EF4-FFF2-40B4-BE49-F238E27FC236}">
                <a16:creationId xmlns:a16="http://schemas.microsoft.com/office/drawing/2014/main" id="{3342F9A4-FD71-4BD5-935B-674DADD6B207}"/>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3327A50F-DE9F-42DC-ADAC-913862A072A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445454" y="6067928"/>
            <a:ext cx="1598744" cy="646113"/>
          </a:xfrm>
          <a:prstGeom prst="rect">
            <a:avLst/>
          </a:prstGeom>
        </p:spPr>
      </p:pic>
    </p:spTree>
    <p:extLst>
      <p:ext uri="{BB962C8B-B14F-4D97-AF65-F5344CB8AC3E}">
        <p14:creationId xmlns:p14="http://schemas.microsoft.com/office/powerpoint/2010/main" val="2153949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F02C0-039E-40FF-9455-771FF7D105AC}"/>
              </a:ext>
            </a:extLst>
          </p:cNvPr>
          <p:cNvSpPr>
            <a:spLocks noGrp="1"/>
          </p:cNvSpPr>
          <p:nvPr>
            <p:ph type="title"/>
          </p:nvPr>
        </p:nvSpPr>
        <p:spPr>
          <a:xfrm>
            <a:off x="217259" y="163902"/>
            <a:ext cx="8596668" cy="1320800"/>
          </a:xfrm>
        </p:spPr>
        <p:txBody>
          <a:bodyPr/>
          <a:lstStyle/>
          <a:p>
            <a:r>
              <a:rPr lang="en-IE" dirty="0"/>
              <a:t>Resources </a:t>
            </a:r>
          </a:p>
        </p:txBody>
      </p:sp>
      <p:sp>
        <p:nvSpPr>
          <p:cNvPr id="3" name="Content Placeholder 2">
            <a:extLst>
              <a:ext uri="{FF2B5EF4-FFF2-40B4-BE49-F238E27FC236}">
                <a16:creationId xmlns:a16="http://schemas.microsoft.com/office/drawing/2014/main" id="{0F4F6A7E-3811-4D7B-B7B6-C5A3542A4F59}"/>
              </a:ext>
            </a:extLst>
          </p:cNvPr>
          <p:cNvSpPr txBox="1">
            <a:spLocks/>
          </p:cNvSpPr>
          <p:nvPr/>
        </p:nvSpPr>
        <p:spPr>
          <a:xfrm>
            <a:off x="159749" y="1492625"/>
            <a:ext cx="8596668" cy="454873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defTabSz="914400"/>
            <a:r>
              <a:rPr lang="en-IE" sz="2400" kern="0" dirty="0">
                <a:hlinkClick r:id="rId3"/>
              </a:rPr>
              <a:t>All-Ireland Pollinator Plan 2021-2025</a:t>
            </a:r>
            <a:endParaRPr lang="en-IE" sz="2400" kern="0" dirty="0"/>
          </a:p>
          <a:p>
            <a:pPr lvl="1" defTabSz="914400"/>
            <a:endParaRPr lang="en-IE" sz="2000" kern="0" dirty="0"/>
          </a:p>
          <a:p>
            <a:pPr defTabSz="914400"/>
            <a:r>
              <a:rPr lang="en-IE" sz="2400" kern="0" dirty="0">
                <a:hlinkClick r:id="rId4"/>
              </a:rPr>
              <a:t>DC for Bees Pollinator Plan</a:t>
            </a:r>
            <a:r>
              <a:rPr lang="en-IE" sz="2400" kern="0" dirty="0"/>
              <a:t> </a:t>
            </a:r>
          </a:p>
          <a:p>
            <a:pPr marL="571500" lvl="1" indent="0" defTabSz="914400">
              <a:buNone/>
            </a:pPr>
            <a:endParaRPr lang="en-IE" sz="2000" kern="0" dirty="0">
              <a:cs typeface="Arial"/>
            </a:endParaRPr>
          </a:p>
          <a:p>
            <a:pPr defTabSz="914400"/>
            <a:r>
              <a:rPr lang="en-IE" sz="2400" kern="0" dirty="0">
                <a:hlinkClick r:id="rId5"/>
              </a:rPr>
              <a:t>Gardening for Biodiversity</a:t>
            </a:r>
            <a:endParaRPr lang="en-IE" sz="2400" kern="0" dirty="0"/>
          </a:p>
          <a:p>
            <a:pPr defTabSz="914400"/>
            <a:endParaRPr lang="en-IE" sz="2400" kern="0" dirty="0"/>
          </a:p>
          <a:p>
            <a:pPr defTabSz="914400"/>
            <a:r>
              <a:rPr lang="en-IE" sz="2400" kern="0" dirty="0">
                <a:hlinkClick r:id="rId6"/>
              </a:rPr>
              <a:t>Nature on Our Doorsteps</a:t>
            </a:r>
            <a:endParaRPr lang="en-IE" sz="2400" kern="0" dirty="0"/>
          </a:p>
          <a:p>
            <a:pPr lvl="1" defTabSz="914400"/>
            <a:r>
              <a:rPr lang="en-US" sz="2000" kern="0" dirty="0"/>
              <a:t>Published by South Dublin County Council</a:t>
            </a:r>
            <a:endParaRPr lang="en-IE" sz="2000" kern="0" dirty="0"/>
          </a:p>
          <a:p>
            <a:pPr defTabSz="914400"/>
            <a:endParaRPr lang="en-IE" sz="2000" kern="0" dirty="0"/>
          </a:p>
          <a:p>
            <a:pPr defTabSz="914400"/>
            <a:endParaRPr lang="en-IE" sz="2000" kern="0" dirty="0"/>
          </a:p>
          <a:p>
            <a:pPr defTabSz="914400"/>
            <a:endParaRPr lang="en-IE" sz="2000" kern="0" dirty="0"/>
          </a:p>
          <a:p>
            <a:pPr defTabSz="914400"/>
            <a:endParaRPr lang="en-IE" sz="2000" kern="0" dirty="0"/>
          </a:p>
          <a:p>
            <a:pPr defTabSz="914400"/>
            <a:endParaRPr lang="en-IE" sz="2000" kern="0" dirty="0"/>
          </a:p>
          <a:p>
            <a:pPr defTabSz="914400"/>
            <a:endParaRPr lang="en-IE" sz="2000" kern="0" dirty="0"/>
          </a:p>
        </p:txBody>
      </p:sp>
      <p:pic>
        <p:nvPicPr>
          <p:cNvPr id="3074" name="Picture 2">
            <a:extLst>
              <a:ext uri="{FF2B5EF4-FFF2-40B4-BE49-F238E27FC236}">
                <a16:creationId xmlns:a16="http://schemas.microsoft.com/office/drawing/2014/main" id="{649E6499-03E5-442C-9954-9BF84FE6F099}"/>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488296" y="101806"/>
            <a:ext cx="5424487" cy="30620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A picture containing qr code&#10;&#10;Description automatically generated">
            <a:extLst>
              <a:ext uri="{FF2B5EF4-FFF2-40B4-BE49-F238E27FC236}">
                <a16:creationId xmlns:a16="http://schemas.microsoft.com/office/drawing/2014/main" id="{FFEFDB49-993D-45F7-9387-F2661A9FF87C}"/>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9192016" y="3675598"/>
            <a:ext cx="2743200" cy="1949380"/>
          </a:xfrm>
          <a:prstGeom prst="rect">
            <a:avLst/>
          </a:prstGeom>
        </p:spPr>
      </p:pic>
      <p:pic>
        <p:nvPicPr>
          <p:cNvPr id="7" name="Picture 7" descr="A picture containing map&#10;&#10;Description automatically generated">
            <a:extLst>
              <a:ext uri="{FF2B5EF4-FFF2-40B4-BE49-F238E27FC236}">
                <a16:creationId xmlns:a16="http://schemas.microsoft.com/office/drawing/2014/main" id="{A28FF814-2A63-4F49-B122-C120662ABAF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65269" y="3475516"/>
            <a:ext cx="2276475" cy="3038475"/>
          </a:xfrm>
          <a:prstGeom prst="rect">
            <a:avLst/>
          </a:prstGeom>
        </p:spPr>
      </p:pic>
      <p:pic>
        <p:nvPicPr>
          <p:cNvPr id="8" name="Picture 7">
            <a:extLst>
              <a:ext uri="{FF2B5EF4-FFF2-40B4-BE49-F238E27FC236}">
                <a16:creationId xmlns:a16="http://schemas.microsoft.com/office/drawing/2014/main" id="{F3FFBF79-F7AB-415E-9891-225AB3B2FCA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45454" y="6067928"/>
            <a:ext cx="1598744" cy="646113"/>
          </a:xfrm>
          <a:prstGeom prst="rect">
            <a:avLst/>
          </a:prstGeom>
        </p:spPr>
      </p:pic>
    </p:spTree>
    <p:extLst>
      <p:ext uri="{BB962C8B-B14F-4D97-AF65-F5344CB8AC3E}">
        <p14:creationId xmlns:p14="http://schemas.microsoft.com/office/powerpoint/2010/main" val="39993570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1524000" y="753395"/>
            <a:ext cx="9144000" cy="2387700"/>
          </a:xfrm>
          <a:prstGeom prst="rect">
            <a:avLst/>
          </a:prstGeom>
          <a:noFill/>
          <a:ln>
            <a:noFill/>
          </a:ln>
        </p:spPr>
        <p:txBody>
          <a:bodyPr spcFirstLastPara="1" wrap="square" lIns="91425" tIns="45700" rIns="91425" bIns="45700" anchor="b" anchorCtr="0">
            <a:noAutofit/>
          </a:bodyPr>
          <a:lstStyle/>
          <a:p>
            <a:pPr lvl="0"/>
            <a:r>
              <a:rPr lang="en-IE" dirty="0">
                <a:solidFill>
                  <a:srgbClr val="FBB24B"/>
                </a:solidFill>
              </a:rPr>
              <a:t>If we all do something small, the result can be enormous.</a:t>
            </a:r>
            <a:endParaRPr dirty="0">
              <a:solidFill>
                <a:srgbClr val="FBB24B"/>
              </a:solidFill>
            </a:endParaRPr>
          </a:p>
        </p:txBody>
      </p:sp>
      <p:pic>
        <p:nvPicPr>
          <p:cNvPr id="4" name="Picture 3">
            <a:extLst>
              <a:ext uri="{FF2B5EF4-FFF2-40B4-BE49-F238E27FC236}">
                <a16:creationId xmlns:a16="http://schemas.microsoft.com/office/drawing/2014/main" id="{760CE987-485F-477E-B136-99126D00D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0387" y="3716906"/>
            <a:ext cx="4665158" cy="1885367"/>
          </a:xfrm>
          <a:prstGeom prst="rect">
            <a:avLst/>
          </a:prstGeom>
        </p:spPr>
      </p:pic>
    </p:spTree>
    <p:extLst>
      <p:ext uri="{BB962C8B-B14F-4D97-AF65-F5344CB8AC3E}">
        <p14:creationId xmlns:p14="http://schemas.microsoft.com/office/powerpoint/2010/main" val="1181937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E5280-C7A3-41BE-B86C-D00AE2DF78A9}"/>
              </a:ext>
            </a:extLst>
          </p:cNvPr>
          <p:cNvSpPr>
            <a:spLocks noGrp="1"/>
          </p:cNvSpPr>
          <p:nvPr>
            <p:ph type="title"/>
          </p:nvPr>
        </p:nvSpPr>
        <p:spPr>
          <a:xfrm>
            <a:off x="527012" y="6546"/>
            <a:ext cx="10826788" cy="1325563"/>
          </a:xfrm>
        </p:spPr>
        <p:txBody>
          <a:bodyPr/>
          <a:lstStyle/>
          <a:p>
            <a:r>
              <a:rPr lang="en-US" dirty="0"/>
              <a:t>Introductions</a:t>
            </a:r>
          </a:p>
        </p:txBody>
      </p:sp>
      <p:sp>
        <p:nvSpPr>
          <p:cNvPr id="4" name="Text Placeholder 2">
            <a:extLst>
              <a:ext uri="{FF2B5EF4-FFF2-40B4-BE49-F238E27FC236}">
                <a16:creationId xmlns:a16="http://schemas.microsoft.com/office/drawing/2014/main" id="{9465A92F-5B04-4E77-928B-2F181DCB5807}"/>
              </a:ext>
            </a:extLst>
          </p:cNvPr>
          <p:cNvSpPr txBox="1">
            <a:spLocks/>
          </p:cNvSpPr>
          <p:nvPr/>
        </p:nvSpPr>
        <p:spPr>
          <a:xfrm>
            <a:off x="7890525" y="4303148"/>
            <a:ext cx="3691875" cy="21717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114300" indent="0" algn="ctr" defTabSz="914400">
              <a:buNone/>
            </a:pPr>
            <a:r>
              <a:rPr lang="en-US" sz="3000" b="1" kern="0" dirty="0">
                <a:solidFill>
                  <a:schemeClr val="tx1"/>
                </a:solidFill>
              </a:rPr>
              <a:t>Nicole Cox</a:t>
            </a:r>
          </a:p>
          <a:p>
            <a:pPr marL="114300" indent="0" algn="ctr" defTabSz="914400">
              <a:buNone/>
            </a:pPr>
            <a:r>
              <a:rPr lang="en-US" sz="2000" kern="0" dirty="0"/>
              <a:t>DCs for Bees Ambassador on behalf of Siemens Ireland </a:t>
            </a:r>
          </a:p>
          <a:p>
            <a:pPr marL="114300" indent="0" algn="ctr" defTabSz="914400">
              <a:buNone/>
            </a:pPr>
            <a:r>
              <a:rPr lang="en-US" sz="2000" kern="0" dirty="0"/>
              <a:t>Volunteer Beekeeper (4 years)</a:t>
            </a:r>
          </a:p>
          <a:p>
            <a:pPr marL="114300" indent="0" algn="ctr" defTabSz="914400">
              <a:buNone/>
            </a:pPr>
            <a:r>
              <a:rPr lang="en-US" sz="2000" kern="0" dirty="0"/>
              <a:t>Texas </a:t>
            </a:r>
            <a:r>
              <a:rPr lang="en-US" sz="2000" kern="0" dirty="0">
                <a:sym typeface="Wingdings" panose="05000000000000000000" pitchFamily="2" charset="2"/>
              </a:rPr>
              <a:t> Boston  Dublin</a:t>
            </a:r>
            <a:endParaRPr lang="en-US" sz="2000" kern="0" dirty="0"/>
          </a:p>
        </p:txBody>
      </p:sp>
      <p:pic>
        <p:nvPicPr>
          <p:cNvPr id="6" name="Picture 5">
            <a:extLst>
              <a:ext uri="{FF2B5EF4-FFF2-40B4-BE49-F238E27FC236}">
                <a16:creationId xmlns:a16="http://schemas.microsoft.com/office/drawing/2014/main" id="{9EE16719-0882-457F-8498-C91FBD8930DF}"/>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8267594" y="1128570"/>
            <a:ext cx="3086206" cy="3118122"/>
          </a:xfrm>
          <a:prstGeom prst="ellipse">
            <a:avLst/>
          </a:prstGeom>
        </p:spPr>
      </p:pic>
      <p:pic>
        <p:nvPicPr>
          <p:cNvPr id="7170" name="Picture 2" descr="a51e868a-c1f0-48fe-b26f-45b0b401ab08@EURPRD10">
            <a:extLst>
              <a:ext uri="{FF2B5EF4-FFF2-40B4-BE49-F238E27FC236}">
                <a16:creationId xmlns:a16="http://schemas.microsoft.com/office/drawing/2014/main" id="{28998499-949A-4453-94CF-E129DA905FDA}"/>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a:stretch/>
        </p:blipFill>
        <p:spPr bwMode="auto">
          <a:xfrm>
            <a:off x="527012" y="1128571"/>
            <a:ext cx="3390182" cy="3118122"/>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2">
            <a:extLst>
              <a:ext uri="{FF2B5EF4-FFF2-40B4-BE49-F238E27FC236}">
                <a16:creationId xmlns:a16="http://schemas.microsoft.com/office/drawing/2014/main" id="{EC742696-A3A2-46F7-B5F6-A177B5AA12E5}"/>
              </a:ext>
            </a:extLst>
          </p:cNvPr>
          <p:cNvSpPr txBox="1">
            <a:spLocks/>
          </p:cNvSpPr>
          <p:nvPr/>
        </p:nvSpPr>
        <p:spPr>
          <a:xfrm>
            <a:off x="141532" y="4330431"/>
            <a:ext cx="4041951" cy="24353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114300" indent="0" algn="ctr">
              <a:buNone/>
            </a:pPr>
            <a:r>
              <a:rPr lang="en-IE" sz="3000" b="1" dirty="0">
                <a:solidFill>
                  <a:schemeClr val="tx1"/>
                </a:solidFill>
              </a:rPr>
              <a:t>Wally Blennerhassett</a:t>
            </a:r>
          </a:p>
          <a:p>
            <a:pPr marL="114300" indent="0" algn="ctr" defTabSz="914400">
              <a:buNone/>
            </a:pPr>
            <a:r>
              <a:rPr lang="en-US" sz="2000" kern="0" dirty="0"/>
              <a:t>DCs for Bees Ambassador</a:t>
            </a:r>
          </a:p>
          <a:p>
            <a:pPr marL="114300" indent="0" algn="ctr" defTabSz="914400">
              <a:buNone/>
            </a:pPr>
            <a:r>
              <a:rPr lang="en-US" sz="2000" kern="0" dirty="0"/>
              <a:t>Beekeeper (4 years)</a:t>
            </a:r>
          </a:p>
          <a:p>
            <a:pPr marL="114300" indent="0" algn="ctr" defTabSz="914400">
              <a:buNone/>
            </a:pPr>
            <a:r>
              <a:rPr lang="en-US" sz="2000" kern="0" dirty="0"/>
              <a:t>Bee Enthusiast (forever)</a:t>
            </a:r>
          </a:p>
          <a:p>
            <a:pPr marL="114300" indent="0" algn="ctr" defTabSz="914400">
              <a:buNone/>
            </a:pPr>
            <a:r>
              <a:rPr lang="en-US" sz="2000" kern="0" dirty="0">
                <a:sym typeface="Wingdings" panose="05000000000000000000" pitchFamily="2" charset="2"/>
              </a:rPr>
              <a:t>Dublin</a:t>
            </a:r>
            <a:endParaRPr lang="en-US" sz="2000" kern="0" dirty="0"/>
          </a:p>
        </p:txBody>
      </p:sp>
      <p:sp>
        <p:nvSpPr>
          <p:cNvPr id="7" name="Text Placeholder 2">
            <a:extLst>
              <a:ext uri="{FF2B5EF4-FFF2-40B4-BE49-F238E27FC236}">
                <a16:creationId xmlns:a16="http://schemas.microsoft.com/office/drawing/2014/main" id="{5CE5DD95-9756-4A78-BDF3-461AC9F63461}"/>
              </a:ext>
            </a:extLst>
          </p:cNvPr>
          <p:cNvSpPr txBox="1">
            <a:spLocks/>
          </p:cNvSpPr>
          <p:nvPr/>
        </p:nvSpPr>
        <p:spPr>
          <a:xfrm>
            <a:off x="4183483" y="4303148"/>
            <a:ext cx="3513845" cy="4471069"/>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rgbClr val="666666"/>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rgbClr val="666666"/>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rgbClr val="666666"/>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rgbClr val="666666"/>
                </a:solidFill>
                <a:latin typeface="Calibri"/>
                <a:ea typeface="Calibri"/>
                <a:cs typeface="Calibri"/>
                <a:sym typeface="Calibri"/>
              </a:defRPr>
            </a:lvl9pPr>
          </a:lstStyle>
          <a:p>
            <a:pPr marL="114300" indent="0" algn="ctr" defTabSz="914400">
              <a:buNone/>
            </a:pPr>
            <a:r>
              <a:rPr lang="en-US" sz="3000" b="1" kern="0" dirty="0">
                <a:solidFill>
                  <a:schemeClr val="tx1"/>
                </a:solidFill>
              </a:rPr>
              <a:t>John Cox</a:t>
            </a:r>
          </a:p>
          <a:p>
            <a:pPr marL="114300" indent="0" algn="ctr" defTabSz="914400">
              <a:buNone/>
            </a:pPr>
            <a:r>
              <a:rPr lang="en-US" sz="2000" kern="0" dirty="0"/>
              <a:t>DC for Bees Ambassador on</a:t>
            </a:r>
          </a:p>
          <a:p>
            <a:pPr marL="114300" indent="0" algn="ctr" defTabSz="914400">
              <a:buNone/>
            </a:pPr>
            <a:r>
              <a:rPr lang="en-US" sz="2000" kern="0" dirty="0"/>
              <a:t>behalf of Ethos Engineering</a:t>
            </a:r>
            <a:endParaRPr lang="en-US" dirty="0"/>
          </a:p>
          <a:p>
            <a:pPr marL="114300" indent="0" algn="ctr" defTabSz="914400">
              <a:buNone/>
            </a:pPr>
            <a:r>
              <a:rPr lang="en-US" sz="2000" kern="0" dirty="0"/>
              <a:t>Beekeeper (30 years)</a:t>
            </a:r>
          </a:p>
          <a:p>
            <a:pPr marL="114300" indent="0" algn="ctr" defTabSz="914400">
              <a:buNone/>
            </a:pPr>
            <a:r>
              <a:rPr lang="en-US" sz="2000" kern="0" dirty="0" err="1"/>
              <a:t>Wicklow</a:t>
            </a:r>
            <a:endParaRPr lang="en-US" sz="2000" kern="0" dirty="0"/>
          </a:p>
        </p:txBody>
      </p:sp>
      <p:pic>
        <p:nvPicPr>
          <p:cNvPr id="5" name="Picture 7" descr="A picture containing tree, person, outdoor, person&#10;&#10;Description automatically generated">
            <a:extLst>
              <a:ext uri="{FF2B5EF4-FFF2-40B4-BE49-F238E27FC236}">
                <a16:creationId xmlns:a16="http://schemas.microsoft.com/office/drawing/2014/main" id="{5104A924-9C82-4518-8C87-895701318EBE}"/>
              </a:ext>
            </a:extLst>
          </p:cNvPr>
          <p:cNvPicPr>
            <a:picLocks noChangeAspect="1"/>
          </p:cNvPicPr>
          <p:nvPr/>
        </p:nvPicPr>
        <p:blipFill rotWithShape="1">
          <a:blip r:embed="rId5" cstate="email">
            <a:extLst>
              <a:ext uri="{28A0092B-C50C-407E-A947-70E740481C1C}">
                <a14:useLocalDpi xmlns:a14="http://schemas.microsoft.com/office/drawing/2010/main" val="0"/>
              </a:ext>
            </a:extLst>
          </a:blip>
          <a:srcRect/>
          <a:stretch/>
        </p:blipFill>
        <p:spPr>
          <a:xfrm>
            <a:off x="4397304" y="1128572"/>
            <a:ext cx="3390181" cy="3118122"/>
          </a:xfrm>
          <a:prstGeom prst="ellipse">
            <a:avLst/>
          </a:prstGeom>
        </p:spPr>
      </p:pic>
      <p:pic>
        <p:nvPicPr>
          <p:cNvPr id="11" name="Picture 10">
            <a:extLst>
              <a:ext uri="{FF2B5EF4-FFF2-40B4-BE49-F238E27FC236}">
                <a16:creationId xmlns:a16="http://schemas.microsoft.com/office/drawing/2014/main" id="{D665EF0B-C5C5-4E05-923E-0F15756C667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085194" y="6363939"/>
            <a:ext cx="994412" cy="401880"/>
          </a:xfrm>
          <a:prstGeom prst="rect">
            <a:avLst/>
          </a:prstGeom>
        </p:spPr>
      </p:pic>
    </p:spTree>
    <p:extLst>
      <p:ext uri="{BB962C8B-B14F-4D97-AF65-F5344CB8AC3E}">
        <p14:creationId xmlns:p14="http://schemas.microsoft.com/office/powerpoint/2010/main" val="1689543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40F59-A31A-4908-BBD2-26D7007C0B4B}"/>
              </a:ext>
            </a:extLst>
          </p:cNvPr>
          <p:cNvSpPr>
            <a:spLocks noGrp="1"/>
          </p:cNvSpPr>
          <p:nvPr>
            <p:ph type="title"/>
          </p:nvPr>
        </p:nvSpPr>
        <p:spPr/>
        <p:txBody>
          <a:bodyPr/>
          <a:lstStyle/>
          <a:p>
            <a:r>
              <a:rPr lang="en-IE" dirty="0"/>
              <a:t>Bees in Ireland</a:t>
            </a:r>
            <a:br>
              <a:rPr lang="en-IE" dirty="0">
                <a:latin typeface="Calibri" charset="0"/>
              </a:rPr>
            </a:br>
            <a:endParaRPr lang="en-US" dirty="0"/>
          </a:p>
        </p:txBody>
      </p:sp>
      <p:sp>
        <p:nvSpPr>
          <p:cNvPr id="3" name="Text Placeholder 2">
            <a:extLst>
              <a:ext uri="{FF2B5EF4-FFF2-40B4-BE49-F238E27FC236}">
                <a16:creationId xmlns:a16="http://schemas.microsoft.com/office/drawing/2014/main" id="{3FCA7CF9-F551-42A3-A6E2-2C917408384C}"/>
              </a:ext>
            </a:extLst>
          </p:cNvPr>
          <p:cNvSpPr>
            <a:spLocks noGrp="1"/>
          </p:cNvSpPr>
          <p:nvPr>
            <p:ph type="body" idx="1"/>
          </p:nvPr>
        </p:nvSpPr>
        <p:spPr>
          <a:xfrm>
            <a:off x="804493" y="1170212"/>
            <a:ext cx="10515600" cy="4635827"/>
          </a:xfrm>
        </p:spPr>
        <p:txBody>
          <a:bodyPr/>
          <a:lstStyle/>
          <a:p>
            <a:pPr marL="114300" indent="0">
              <a:buNone/>
            </a:pPr>
            <a:r>
              <a:rPr lang="en-GB" dirty="0">
                <a:latin typeface="Calibri" charset="0"/>
              </a:rPr>
              <a:t>Ireland has </a:t>
            </a:r>
            <a:r>
              <a:rPr lang="en-GB" sz="5000" b="1" dirty="0">
                <a:latin typeface="Calibri" charset="0"/>
              </a:rPr>
              <a:t>99</a:t>
            </a:r>
            <a:r>
              <a:rPr lang="en-GB" dirty="0">
                <a:latin typeface="Calibri" charset="0"/>
              </a:rPr>
              <a:t> bee species: </a:t>
            </a:r>
          </a:p>
          <a:p>
            <a:endParaRPr lang="en-US" dirty="0"/>
          </a:p>
        </p:txBody>
      </p:sp>
      <p:pic>
        <p:nvPicPr>
          <p:cNvPr id="16" name="Picture 1" descr="NBDC-Logo-MASTER.png">
            <a:extLst>
              <a:ext uri="{FF2B5EF4-FFF2-40B4-BE49-F238E27FC236}">
                <a16:creationId xmlns:a16="http://schemas.microsoft.com/office/drawing/2014/main" id="{179EB8CC-D934-46BE-AD08-71DAB0E15BF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 name="Picture 11" descr="Nomada goodeniana.JPG">
            <a:extLst>
              <a:ext uri="{FF2B5EF4-FFF2-40B4-BE49-F238E27FC236}">
                <a16:creationId xmlns:a16="http://schemas.microsoft.com/office/drawing/2014/main" id="{6218BC50-63A6-4D1A-B0A6-0A676FCA6B28}"/>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275763" y="3054762"/>
            <a:ext cx="3423583" cy="2818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11" descr="Honeybees_Gypsy Ray.jpg">
            <a:extLst>
              <a:ext uri="{FF2B5EF4-FFF2-40B4-BE49-F238E27FC236}">
                <a16:creationId xmlns:a16="http://schemas.microsoft.com/office/drawing/2014/main" id="{BDAB9258-2312-416D-9972-AB9044409CCC}"/>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23157" y="3065875"/>
            <a:ext cx="3742816" cy="280711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13" descr="B. distinguendus2_Dara Stanley.JPG">
            <a:extLst>
              <a:ext uri="{FF2B5EF4-FFF2-40B4-BE49-F238E27FC236}">
                <a16:creationId xmlns:a16="http://schemas.microsoft.com/office/drawing/2014/main" id="{5EE8058D-A117-4913-A033-827E66612BDB}"/>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264397" y="3054762"/>
            <a:ext cx="3754241" cy="281822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3" name="TextBox 32">
            <a:extLst>
              <a:ext uri="{FF2B5EF4-FFF2-40B4-BE49-F238E27FC236}">
                <a16:creationId xmlns:a16="http://schemas.microsoft.com/office/drawing/2014/main" id="{54E1F3C4-43C2-4E2E-BD90-34C65B4C2D2F}"/>
              </a:ext>
            </a:extLst>
          </p:cNvPr>
          <p:cNvSpPr txBox="1"/>
          <p:nvPr/>
        </p:nvSpPr>
        <p:spPr>
          <a:xfrm>
            <a:off x="1032110" y="3143662"/>
            <a:ext cx="708163"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en-GB" sz="2800" dirty="0"/>
              <a:t>1</a:t>
            </a:r>
            <a:endParaRPr lang="en-IE" sz="2800" dirty="0"/>
          </a:p>
        </p:txBody>
      </p:sp>
      <p:sp>
        <p:nvSpPr>
          <p:cNvPr id="34" name="TextBox 33">
            <a:extLst>
              <a:ext uri="{FF2B5EF4-FFF2-40B4-BE49-F238E27FC236}">
                <a16:creationId xmlns:a16="http://schemas.microsoft.com/office/drawing/2014/main" id="{6601C87E-AFB4-4B3B-B623-65A796CA7AA2}"/>
              </a:ext>
            </a:extLst>
          </p:cNvPr>
          <p:cNvSpPr txBox="1"/>
          <p:nvPr/>
        </p:nvSpPr>
        <p:spPr>
          <a:xfrm>
            <a:off x="4350123" y="3143663"/>
            <a:ext cx="647700" cy="523875"/>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eaLnBrk="1" hangingPunct="1">
              <a:defRPr/>
            </a:pPr>
            <a:r>
              <a:rPr lang="en-GB" sz="2800" dirty="0"/>
              <a:t>21</a:t>
            </a:r>
            <a:endParaRPr lang="en-IE" sz="2800" dirty="0"/>
          </a:p>
        </p:txBody>
      </p:sp>
      <p:sp>
        <p:nvSpPr>
          <p:cNvPr id="35" name="TextBox 34">
            <a:extLst>
              <a:ext uri="{FF2B5EF4-FFF2-40B4-BE49-F238E27FC236}">
                <a16:creationId xmlns:a16="http://schemas.microsoft.com/office/drawing/2014/main" id="{432F7275-C7FA-4C08-B9F5-BC22DDBB6997}"/>
              </a:ext>
            </a:extLst>
          </p:cNvPr>
          <p:cNvSpPr txBox="1"/>
          <p:nvPr/>
        </p:nvSpPr>
        <p:spPr>
          <a:xfrm>
            <a:off x="8413571" y="3107150"/>
            <a:ext cx="636104"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eaLnBrk="1" hangingPunct="1">
              <a:defRPr/>
            </a:pPr>
            <a:r>
              <a:rPr lang="en-GB" sz="2800" dirty="0"/>
              <a:t>77</a:t>
            </a:r>
            <a:endParaRPr lang="en-IE" sz="2800" dirty="0"/>
          </a:p>
        </p:txBody>
      </p:sp>
      <p:sp>
        <p:nvSpPr>
          <p:cNvPr id="36" name="TextBox 1">
            <a:extLst>
              <a:ext uri="{FF2B5EF4-FFF2-40B4-BE49-F238E27FC236}">
                <a16:creationId xmlns:a16="http://schemas.microsoft.com/office/drawing/2014/main" id="{293B8B1E-FDC6-481A-B25F-57B8DF5A6D2D}"/>
              </a:ext>
            </a:extLst>
          </p:cNvPr>
          <p:cNvSpPr txBox="1">
            <a:spLocks noChangeArrowheads="1"/>
          </p:cNvSpPr>
          <p:nvPr/>
        </p:nvSpPr>
        <p:spPr bwMode="auto">
          <a:xfrm>
            <a:off x="1488207" y="2589626"/>
            <a:ext cx="21717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dirty="0">
                <a:latin typeface="Calibri" charset="0"/>
              </a:rPr>
              <a:t>Honeybee</a:t>
            </a:r>
          </a:p>
        </p:txBody>
      </p:sp>
      <p:sp>
        <p:nvSpPr>
          <p:cNvPr id="37" name="TextBox 11">
            <a:extLst>
              <a:ext uri="{FF2B5EF4-FFF2-40B4-BE49-F238E27FC236}">
                <a16:creationId xmlns:a16="http://schemas.microsoft.com/office/drawing/2014/main" id="{A7A34E4A-2569-4D9D-A61D-B414FC11FFA0}"/>
              </a:ext>
            </a:extLst>
          </p:cNvPr>
          <p:cNvSpPr txBox="1">
            <a:spLocks noChangeArrowheads="1"/>
          </p:cNvSpPr>
          <p:nvPr/>
        </p:nvSpPr>
        <p:spPr bwMode="auto">
          <a:xfrm>
            <a:off x="5102835" y="2589625"/>
            <a:ext cx="2171700"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dirty="0">
                <a:latin typeface="Calibri" charset="0"/>
              </a:rPr>
              <a:t>Bumblebees</a:t>
            </a:r>
          </a:p>
        </p:txBody>
      </p:sp>
      <p:sp>
        <p:nvSpPr>
          <p:cNvPr id="38" name="TextBox 12">
            <a:extLst>
              <a:ext uri="{FF2B5EF4-FFF2-40B4-BE49-F238E27FC236}">
                <a16:creationId xmlns:a16="http://schemas.microsoft.com/office/drawing/2014/main" id="{245FD3AD-0480-44B6-A6B2-64B8707FC002}"/>
              </a:ext>
            </a:extLst>
          </p:cNvPr>
          <p:cNvSpPr txBox="1">
            <a:spLocks noChangeArrowheads="1"/>
          </p:cNvSpPr>
          <p:nvPr/>
        </p:nvSpPr>
        <p:spPr bwMode="auto">
          <a:xfrm>
            <a:off x="9049675" y="2589625"/>
            <a:ext cx="2615964"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IE" dirty="0">
                <a:latin typeface="Calibri" charset="0"/>
              </a:rPr>
              <a:t>Solitary bees</a:t>
            </a:r>
          </a:p>
        </p:txBody>
      </p:sp>
      <p:sp>
        <p:nvSpPr>
          <p:cNvPr id="15" name="TextBox 14">
            <a:extLst>
              <a:ext uri="{FF2B5EF4-FFF2-40B4-BE49-F238E27FC236}">
                <a16:creationId xmlns:a16="http://schemas.microsoft.com/office/drawing/2014/main" id="{81AD8B2E-3A0D-4583-AEF6-23051A7FAC50}"/>
              </a:ext>
            </a:extLst>
          </p:cNvPr>
          <p:cNvSpPr txBox="1"/>
          <p:nvPr/>
        </p:nvSpPr>
        <p:spPr>
          <a:xfrm>
            <a:off x="2335363" y="5226123"/>
            <a:ext cx="7453860" cy="461665"/>
          </a:xfrm>
          <a:prstGeom prst="rect">
            <a:avLst/>
          </a:prstGeom>
          <a:solidFill>
            <a:srgbClr val="FFFFFF">
              <a:alpha val="60000"/>
            </a:srgbClr>
          </a:solidFill>
          <a:ln>
            <a:no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a:defRPr/>
            </a:pPr>
            <a:r>
              <a:rPr lang="en-IE" sz="2400" b="1" dirty="0"/>
              <a:t>WILD POLLINATORS</a:t>
            </a:r>
          </a:p>
        </p:txBody>
      </p:sp>
      <p:pic>
        <p:nvPicPr>
          <p:cNvPr id="17" name="Picture 16">
            <a:extLst>
              <a:ext uri="{FF2B5EF4-FFF2-40B4-BE49-F238E27FC236}">
                <a16:creationId xmlns:a16="http://schemas.microsoft.com/office/drawing/2014/main" id="{5153CDBE-6DF9-46AF-B0A8-4EB3A63D1F9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5094" y="6224955"/>
            <a:ext cx="1325883" cy="535839"/>
          </a:xfrm>
          <a:prstGeom prst="rect">
            <a:avLst/>
          </a:prstGeom>
        </p:spPr>
      </p:pic>
    </p:spTree>
    <p:extLst>
      <p:ext uri="{BB962C8B-B14F-4D97-AF65-F5344CB8AC3E}">
        <p14:creationId xmlns:p14="http://schemas.microsoft.com/office/powerpoint/2010/main" val="1353135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27303-7EA3-49AA-9D73-291D5C30137A}"/>
              </a:ext>
            </a:extLst>
          </p:cNvPr>
          <p:cNvSpPr>
            <a:spLocks noGrp="1"/>
          </p:cNvSpPr>
          <p:nvPr>
            <p:ph type="title"/>
          </p:nvPr>
        </p:nvSpPr>
        <p:spPr>
          <a:xfrm>
            <a:off x="423745" y="290944"/>
            <a:ext cx="10158511" cy="1325563"/>
          </a:xfrm>
        </p:spPr>
        <p:txBody>
          <a:bodyPr/>
          <a:lstStyle/>
          <a:p>
            <a:r>
              <a:rPr lang="en-US" dirty="0"/>
              <a:t>Why we Need Honeybees &amp; Pollinators</a:t>
            </a:r>
          </a:p>
        </p:txBody>
      </p:sp>
      <p:sp>
        <p:nvSpPr>
          <p:cNvPr id="3" name="Text Placeholder 2">
            <a:extLst>
              <a:ext uri="{FF2B5EF4-FFF2-40B4-BE49-F238E27FC236}">
                <a16:creationId xmlns:a16="http://schemas.microsoft.com/office/drawing/2014/main" id="{F5D2E47F-F27B-4DB0-BB8F-A74B1B685BA4}"/>
              </a:ext>
            </a:extLst>
          </p:cNvPr>
          <p:cNvSpPr>
            <a:spLocks noGrp="1"/>
          </p:cNvSpPr>
          <p:nvPr>
            <p:ph type="body" idx="1"/>
          </p:nvPr>
        </p:nvSpPr>
        <p:spPr>
          <a:xfrm>
            <a:off x="788894" y="1793352"/>
            <a:ext cx="10158511" cy="4351338"/>
          </a:xfrm>
        </p:spPr>
        <p:txBody>
          <a:bodyPr>
            <a:normAutofit/>
          </a:bodyPr>
          <a:lstStyle/>
          <a:p>
            <a:pPr marL="114300" indent="0" algn="ctr">
              <a:lnSpc>
                <a:spcPct val="100000"/>
              </a:lnSpc>
              <a:spcBef>
                <a:spcPts val="2000"/>
              </a:spcBef>
              <a:buNone/>
            </a:pPr>
            <a:r>
              <a:rPr lang="en-IE" sz="3600" dirty="0">
                <a:latin typeface="Calibri" charset="0"/>
              </a:rPr>
              <a:t>To ensure pollination of Irish crops and wild plants</a:t>
            </a:r>
          </a:p>
          <a:p>
            <a:pPr marL="114300" indent="0" algn="ctr">
              <a:lnSpc>
                <a:spcPct val="100000"/>
              </a:lnSpc>
              <a:spcBef>
                <a:spcPts val="2000"/>
              </a:spcBef>
              <a:buNone/>
            </a:pPr>
            <a:r>
              <a:rPr lang="en-IE" sz="3600" dirty="0">
                <a:latin typeface="Calibri" charset="0"/>
              </a:rPr>
              <a:t>One of our busiest work-forces</a:t>
            </a:r>
          </a:p>
          <a:p>
            <a:pPr marL="114300" indent="0" algn="ctr">
              <a:lnSpc>
                <a:spcPct val="100000"/>
              </a:lnSpc>
              <a:spcBef>
                <a:spcPts val="2000"/>
              </a:spcBef>
              <a:buNone/>
            </a:pPr>
            <a:r>
              <a:rPr lang="en-IE" sz="3600" dirty="0">
                <a:latin typeface="Calibri" charset="0"/>
              </a:rPr>
              <a:t>€59 million annual value to Ireland</a:t>
            </a:r>
          </a:p>
          <a:p>
            <a:pPr marL="114300" indent="0" algn="ctr">
              <a:lnSpc>
                <a:spcPct val="100000"/>
              </a:lnSpc>
              <a:spcBef>
                <a:spcPts val="2000"/>
              </a:spcBef>
              <a:buNone/>
            </a:pPr>
            <a:r>
              <a:rPr lang="en-IE" sz="3600" b="1" dirty="0">
                <a:latin typeface="Calibri" charset="0"/>
              </a:rPr>
              <a:t>Honey!</a:t>
            </a:r>
          </a:p>
          <a:p>
            <a:pPr marL="114300" indent="0" algn="ctr">
              <a:buNone/>
            </a:pPr>
            <a:endParaRPr lang="en-IE" b="1" dirty="0">
              <a:latin typeface="Calibri" charset="0"/>
            </a:endParaRPr>
          </a:p>
          <a:p>
            <a:pPr marL="114300" indent="0" algn="ctr">
              <a:buNone/>
            </a:pPr>
            <a:endParaRPr lang="en-IE" b="1" i="1" dirty="0">
              <a:latin typeface="Calibri" charset="0"/>
            </a:endParaRPr>
          </a:p>
          <a:p>
            <a:pPr marL="114300" indent="0" algn="ctr">
              <a:buNone/>
            </a:pPr>
            <a:endParaRPr lang="en-IE" b="1" i="1" dirty="0">
              <a:latin typeface="Calibri" charset="0"/>
            </a:endParaRPr>
          </a:p>
          <a:p>
            <a:endParaRPr lang="en-US" dirty="0"/>
          </a:p>
        </p:txBody>
      </p:sp>
      <p:pic>
        <p:nvPicPr>
          <p:cNvPr id="5" name="Picture 4">
            <a:extLst>
              <a:ext uri="{FF2B5EF4-FFF2-40B4-BE49-F238E27FC236}">
                <a16:creationId xmlns:a16="http://schemas.microsoft.com/office/drawing/2014/main" id="{879A336E-8583-4EA3-9CA4-D18367C61197}"/>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flipH="1">
            <a:off x="381997" y="3338133"/>
            <a:ext cx="1521142" cy="139871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a:extLst>
              <a:ext uri="{FF2B5EF4-FFF2-40B4-BE49-F238E27FC236}">
                <a16:creationId xmlns:a16="http://schemas.microsoft.com/office/drawing/2014/main" id="{23BF5887-AF9C-482D-89DA-74A5BC30E067}"/>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005166" y="4736845"/>
            <a:ext cx="1990500" cy="1950063"/>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20" descr="Andrena.cineraria_J.K.Lindsey.jpg">
            <a:extLst>
              <a:ext uri="{FF2B5EF4-FFF2-40B4-BE49-F238E27FC236}">
                <a16:creationId xmlns:a16="http://schemas.microsoft.com/office/drawing/2014/main" id="{4C794BA2-A505-4C4A-A69B-82E91A60260F}"/>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32483" y="4736845"/>
            <a:ext cx="2054351" cy="1950062"/>
          </a:xfrm>
          <a:prstGeom prst="ellipse">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9" descr="NBDC-Logo-MASTER.png">
            <a:extLst>
              <a:ext uri="{FF2B5EF4-FFF2-40B4-BE49-F238E27FC236}">
                <a16:creationId xmlns:a16="http://schemas.microsoft.com/office/drawing/2014/main" id="{F27CA1CA-EC25-4F43-A006-6645AB14F7DD}"/>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49199CEC-0D7E-4F76-B886-B8D12E3059B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725094" y="6224955"/>
            <a:ext cx="1325883" cy="535839"/>
          </a:xfrm>
          <a:prstGeom prst="rect">
            <a:avLst/>
          </a:prstGeom>
        </p:spPr>
      </p:pic>
      <p:pic>
        <p:nvPicPr>
          <p:cNvPr id="1026" name="Picture 2" descr="489,008 Honey Stock Photos, Pictures &amp; Royalty-Free Images - iStock">
            <a:extLst>
              <a:ext uri="{FF2B5EF4-FFF2-40B4-BE49-F238E27FC236}">
                <a16:creationId xmlns:a16="http://schemas.microsoft.com/office/drawing/2014/main" id="{FA420179-8D91-4655-84B8-C04458C9B85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53009" y="3074595"/>
            <a:ext cx="1350097" cy="1573827"/>
          </a:xfrm>
          <a:prstGeom prst="ellipse">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A6911FB7-22B5-4E43-95E3-D9A9599F707E}"/>
              </a:ext>
            </a:extLst>
          </p:cNvPr>
          <p:cNvSpPr txBox="1"/>
          <p:nvPr/>
        </p:nvSpPr>
        <p:spPr>
          <a:xfrm>
            <a:off x="674537" y="1934141"/>
            <a:ext cx="798902" cy="861774"/>
          </a:xfrm>
          <a:prstGeom prst="rect">
            <a:avLst/>
          </a:prstGeom>
          <a:noFill/>
        </p:spPr>
        <p:txBody>
          <a:bodyPr wrap="square" rtlCol="0">
            <a:spAutoFit/>
          </a:bodyPr>
          <a:lstStyle/>
          <a:p>
            <a:r>
              <a:rPr lang="en-US" sz="5000" b="1" dirty="0">
                <a:solidFill>
                  <a:srgbClr val="F9A61A"/>
                </a:solidFill>
              </a:rPr>
              <a:t>&gt;</a:t>
            </a:r>
          </a:p>
        </p:txBody>
      </p:sp>
      <p:sp>
        <p:nvSpPr>
          <p:cNvPr id="13" name="TextBox 12">
            <a:extLst>
              <a:ext uri="{FF2B5EF4-FFF2-40B4-BE49-F238E27FC236}">
                <a16:creationId xmlns:a16="http://schemas.microsoft.com/office/drawing/2014/main" id="{BDCD3FF9-96B9-43C6-ADA4-BE6A408813FB}"/>
              </a:ext>
            </a:extLst>
          </p:cNvPr>
          <p:cNvSpPr txBox="1"/>
          <p:nvPr/>
        </p:nvSpPr>
        <p:spPr>
          <a:xfrm>
            <a:off x="2444653" y="2729075"/>
            <a:ext cx="798902" cy="861774"/>
          </a:xfrm>
          <a:prstGeom prst="rect">
            <a:avLst/>
          </a:prstGeom>
          <a:noFill/>
        </p:spPr>
        <p:txBody>
          <a:bodyPr wrap="square" rtlCol="0">
            <a:spAutoFit/>
          </a:bodyPr>
          <a:lstStyle/>
          <a:p>
            <a:r>
              <a:rPr lang="en-US" sz="5000" b="1" dirty="0">
                <a:solidFill>
                  <a:srgbClr val="F9A61A"/>
                </a:solidFill>
              </a:rPr>
              <a:t>&gt;</a:t>
            </a:r>
          </a:p>
        </p:txBody>
      </p:sp>
      <p:sp>
        <p:nvSpPr>
          <p:cNvPr id="14" name="TextBox 13">
            <a:extLst>
              <a:ext uri="{FF2B5EF4-FFF2-40B4-BE49-F238E27FC236}">
                <a16:creationId xmlns:a16="http://schemas.microsoft.com/office/drawing/2014/main" id="{D577914B-1956-4862-9CBD-18A3942519B9}"/>
              </a:ext>
            </a:extLst>
          </p:cNvPr>
          <p:cNvSpPr txBox="1"/>
          <p:nvPr/>
        </p:nvSpPr>
        <p:spPr>
          <a:xfrm>
            <a:off x="2109778" y="3538134"/>
            <a:ext cx="798902" cy="861774"/>
          </a:xfrm>
          <a:prstGeom prst="rect">
            <a:avLst/>
          </a:prstGeom>
          <a:noFill/>
        </p:spPr>
        <p:txBody>
          <a:bodyPr wrap="square" rtlCol="0">
            <a:spAutoFit/>
          </a:bodyPr>
          <a:lstStyle/>
          <a:p>
            <a:r>
              <a:rPr lang="en-US" sz="5000" b="1" dirty="0">
                <a:solidFill>
                  <a:srgbClr val="F9A61A"/>
                </a:solidFill>
              </a:rPr>
              <a:t>&gt;</a:t>
            </a:r>
          </a:p>
        </p:txBody>
      </p:sp>
      <p:sp>
        <p:nvSpPr>
          <p:cNvPr id="15" name="TextBox 14">
            <a:extLst>
              <a:ext uri="{FF2B5EF4-FFF2-40B4-BE49-F238E27FC236}">
                <a16:creationId xmlns:a16="http://schemas.microsoft.com/office/drawing/2014/main" id="{66C1E709-2ACB-4765-A559-C1BEE748CF82}"/>
              </a:ext>
            </a:extLst>
          </p:cNvPr>
          <p:cNvSpPr txBox="1"/>
          <p:nvPr/>
        </p:nvSpPr>
        <p:spPr>
          <a:xfrm>
            <a:off x="4629691" y="4351678"/>
            <a:ext cx="798902" cy="861774"/>
          </a:xfrm>
          <a:prstGeom prst="rect">
            <a:avLst/>
          </a:prstGeom>
          <a:noFill/>
        </p:spPr>
        <p:txBody>
          <a:bodyPr wrap="square" rtlCol="0">
            <a:spAutoFit/>
          </a:bodyPr>
          <a:lstStyle/>
          <a:p>
            <a:r>
              <a:rPr lang="en-US" sz="5000" b="1" dirty="0">
                <a:solidFill>
                  <a:srgbClr val="F9A61A"/>
                </a:solidFill>
              </a:rPr>
              <a:t>&gt;</a:t>
            </a:r>
          </a:p>
        </p:txBody>
      </p:sp>
    </p:spTree>
    <p:extLst>
      <p:ext uri="{BB962C8B-B14F-4D97-AF65-F5344CB8AC3E}">
        <p14:creationId xmlns:p14="http://schemas.microsoft.com/office/powerpoint/2010/main" val="3181452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11997-AE11-42A4-8031-0C3A0363A194}"/>
              </a:ext>
            </a:extLst>
          </p:cNvPr>
          <p:cNvSpPr>
            <a:spLocks noGrp="1"/>
          </p:cNvSpPr>
          <p:nvPr>
            <p:ph type="title"/>
          </p:nvPr>
        </p:nvSpPr>
        <p:spPr>
          <a:xfrm>
            <a:off x="838200" y="164407"/>
            <a:ext cx="10515600" cy="1325563"/>
          </a:xfrm>
        </p:spPr>
        <p:txBody>
          <a:bodyPr>
            <a:normAutofit/>
          </a:bodyPr>
          <a:lstStyle/>
          <a:p>
            <a:r>
              <a:rPr lang="en-IE" dirty="0"/>
              <a:t>Bumblebees– 21 Different Types in Ireland</a:t>
            </a:r>
          </a:p>
        </p:txBody>
      </p:sp>
      <p:pic>
        <p:nvPicPr>
          <p:cNvPr id="28" name="Picture 1">
            <a:extLst>
              <a:ext uri="{FF2B5EF4-FFF2-40B4-BE49-F238E27FC236}">
                <a16:creationId xmlns:a16="http://schemas.microsoft.com/office/drawing/2014/main" id="{B0EE71D4-E2DD-45C0-B87D-060352706896}"/>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543926" y="4092549"/>
            <a:ext cx="948841" cy="12046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
            <a:extLst>
              <a:ext uri="{FF2B5EF4-FFF2-40B4-BE49-F238E27FC236}">
                <a16:creationId xmlns:a16="http://schemas.microsoft.com/office/drawing/2014/main" id="{1B7831AD-DDA2-4D28-937D-60F4F487748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47850" y="5525419"/>
            <a:ext cx="889802" cy="117515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3">
            <a:extLst>
              <a:ext uri="{FF2B5EF4-FFF2-40B4-BE49-F238E27FC236}">
                <a16:creationId xmlns:a16="http://schemas.microsoft.com/office/drawing/2014/main" id="{4E572EAC-116E-444B-8E36-88CCE3FA2DB8}"/>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922588" y="5522610"/>
            <a:ext cx="1563127" cy="117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1" name="Picture 4">
            <a:extLst>
              <a:ext uri="{FF2B5EF4-FFF2-40B4-BE49-F238E27FC236}">
                <a16:creationId xmlns:a16="http://schemas.microsoft.com/office/drawing/2014/main" id="{1B24034E-F67E-4951-9D5C-385972DEE9FB}"/>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776790" y="5524013"/>
            <a:ext cx="1322754" cy="1176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7">
            <a:extLst>
              <a:ext uri="{FF2B5EF4-FFF2-40B4-BE49-F238E27FC236}">
                <a16:creationId xmlns:a16="http://schemas.microsoft.com/office/drawing/2014/main" id="{25F311E3-590B-4D71-B8DC-683D00F5A0A7}"/>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335715" y="5522610"/>
            <a:ext cx="1075352" cy="11779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8">
            <a:extLst>
              <a:ext uri="{FF2B5EF4-FFF2-40B4-BE49-F238E27FC236}">
                <a16:creationId xmlns:a16="http://schemas.microsoft.com/office/drawing/2014/main" id="{1E87E19A-8CEA-4930-8885-67C36E5E5AE9}"/>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7610475" y="5518391"/>
            <a:ext cx="1401474" cy="11821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9">
            <a:extLst>
              <a:ext uri="{FF2B5EF4-FFF2-40B4-BE49-F238E27FC236}">
                <a16:creationId xmlns:a16="http://schemas.microsoft.com/office/drawing/2014/main" id="{B7256A1F-2D30-4765-90CA-D1E70DD36372}"/>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2198690" y="1490235"/>
            <a:ext cx="996634" cy="10542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10">
            <a:extLst>
              <a:ext uri="{FF2B5EF4-FFF2-40B4-BE49-F238E27FC236}">
                <a16:creationId xmlns:a16="http://schemas.microsoft.com/office/drawing/2014/main" id="{94BB2F39-D92F-4391-BBEC-307FB5F05663}"/>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3352800" y="1488829"/>
            <a:ext cx="1343840" cy="10556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11">
            <a:extLst>
              <a:ext uri="{FF2B5EF4-FFF2-40B4-BE49-F238E27FC236}">
                <a16:creationId xmlns:a16="http://schemas.microsoft.com/office/drawing/2014/main" id="{C9FDF223-F120-4132-9751-1F5A89DEF28D}"/>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943476" y="1486016"/>
            <a:ext cx="1374765" cy="1058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12">
            <a:extLst>
              <a:ext uri="{FF2B5EF4-FFF2-40B4-BE49-F238E27FC236}">
                <a16:creationId xmlns:a16="http://schemas.microsoft.com/office/drawing/2014/main" id="{3ECAF144-5914-4B6E-8F9E-80F67FC3774C}"/>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570664" y="1477584"/>
            <a:ext cx="1419747" cy="10669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13">
            <a:extLst>
              <a:ext uri="{FF2B5EF4-FFF2-40B4-BE49-F238E27FC236}">
                <a16:creationId xmlns:a16="http://schemas.microsoft.com/office/drawing/2014/main" id="{66AA5130-49EF-4A8C-B265-87D46BA45CB1}"/>
              </a:ext>
            </a:extLst>
          </p:cNvPr>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8247063" y="2760150"/>
            <a:ext cx="1310103" cy="1078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14">
            <a:extLst>
              <a:ext uri="{FF2B5EF4-FFF2-40B4-BE49-F238E27FC236}">
                <a16:creationId xmlns:a16="http://schemas.microsoft.com/office/drawing/2014/main" id="{CDCA538A-39CA-4AC1-834A-AD7CCC784825}"/>
              </a:ext>
            </a:extLst>
          </p:cNvPr>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3800477" y="2755934"/>
            <a:ext cx="1329782" cy="10823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15">
            <a:extLst>
              <a:ext uri="{FF2B5EF4-FFF2-40B4-BE49-F238E27FC236}">
                <a16:creationId xmlns:a16="http://schemas.microsoft.com/office/drawing/2014/main" id="{2A3A1651-C07C-4C37-BB57-F7DD084D8E10}"/>
              </a:ext>
            </a:extLst>
          </p:cNvPr>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5376865" y="2760515"/>
            <a:ext cx="1294640" cy="1080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16">
            <a:extLst>
              <a:ext uri="{FF2B5EF4-FFF2-40B4-BE49-F238E27FC236}">
                <a16:creationId xmlns:a16="http://schemas.microsoft.com/office/drawing/2014/main" id="{422C6965-AC98-4DBF-9075-55336107E02D}"/>
              </a:ext>
            </a:extLst>
          </p:cNvPr>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6913565" y="2760150"/>
            <a:ext cx="1116118" cy="107816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17">
            <a:extLst>
              <a:ext uri="{FF2B5EF4-FFF2-40B4-BE49-F238E27FC236}">
                <a16:creationId xmlns:a16="http://schemas.microsoft.com/office/drawing/2014/main" id="{8A84A49F-4DA2-4A91-8B66-78931ACADA26}"/>
              </a:ext>
            </a:extLst>
          </p:cNvPr>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2197101" y="4094587"/>
            <a:ext cx="1286207" cy="11835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18">
            <a:extLst>
              <a:ext uri="{FF2B5EF4-FFF2-40B4-BE49-F238E27FC236}">
                <a16:creationId xmlns:a16="http://schemas.microsoft.com/office/drawing/2014/main" id="{47396E3A-4820-423F-9520-11685D67E2AD}"/>
              </a:ext>
            </a:extLst>
          </p:cNvPr>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8247064" y="1471961"/>
            <a:ext cx="1391633" cy="1072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19">
            <a:extLst>
              <a:ext uri="{FF2B5EF4-FFF2-40B4-BE49-F238E27FC236}">
                <a16:creationId xmlns:a16="http://schemas.microsoft.com/office/drawing/2014/main" id="{B52B4317-BF4F-41BA-A76B-79DB867F2C54}"/>
              </a:ext>
            </a:extLst>
          </p:cNvPr>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2211388" y="2755849"/>
            <a:ext cx="1349463" cy="11062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20">
            <a:extLst>
              <a:ext uri="{FF2B5EF4-FFF2-40B4-BE49-F238E27FC236}">
                <a16:creationId xmlns:a16="http://schemas.microsoft.com/office/drawing/2014/main" id="{8D355B51-E8B1-4729-88DE-88BBB73B9581}"/>
              </a:ext>
            </a:extLst>
          </p:cNvPr>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3702050" y="4083704"/>
            <a:ext cx="1418342" cy="11976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21">
            <a:extLst>
              <a:ext uri="{FF2B5EF4-FFF2-40B4-BE49-F238E27FC236}">
                <a16:creationId xmlns:a16="http://schemas.microsoft.com/office/drawing/2014/main" id="{65ADC1DD-32D0-433B-9587-11B8F108B044}"/>
              </a:ext>
            </a:extLst>
          </p:cNvPr>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5364164" y="4091775"/>
            <a:ext cx="1305885" cy="1186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22">
            <a:extLst>
              <a:ext uri="{FF2B5EF4-FFF2-40B4-BE49-F238E27FC236}">
                <a16:creationId xmlns:a16="http://schemas.microsoft.com/office/drawing/2014/main" id="{FE19E680-ADEA-4B64-8641-46833C1D0E2F}"/>
              </a:ext>
            </a:extLst>
          </p:cNvPr>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6918327" y="4091775"/>
            <a:ext cx="1369142" cy="11864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1">
            <a:extLst>
              <a:ext uri="{FF2B5EF4-FFF2-40B4-BE49-F238E27FC236}">
                <a16:creationId xmlns:a16="http://schemas.microsoft.com/office/drawing/2014/main" id="{A60D9CBF-9314-4AE7-87DF-4269A1FFB387}"/>
              </a:ext>
            </a:extLst>
          </p:cNvPr>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9264652" y="5531308"/>
            <a:ext cx="971332" cy="11470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BDC-Logo-MASTER.png">
            <a:extLst>
              <a:ext uri="{FF2B5EF4-FFF2-40B4-BE49-F238E27FC236}">
                <a16:creationId xmlns:a16="http://schemas.microsoft.com/office/drawing/2014/main" id="{F6CE01A7-444A-47A9-BB27-934F5675C60B}"/>
              </a:ext>
            </a:extLst>
          </p:cNvPr>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5">
            <a:extLst>
              <a:ext uri="{FF2B5EF4-FFF2-40B4-BE49-F238E27FC236}">
                <a16:creationId xmlns:a16="http://schemas.microsoft.com/office/drawing/2014/main" id="{1750B6DC-F163-4CF6-92C1-D8813AF3DC1D}"/>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10725094" y="6224955"/>
            <a:ext cx="1325883" cy="535839"/>
          </a:xfrm>
          <a:prstGeom prst="rect">
            <a:avLst/>
          </a:prstGeom>
        </p:spPr>
      </p:pic>
    </p:spTree>
    <p:extLst>
      <p:ext uri="{BB962C8B-B14F-4D97-AF65-F5344CB8AC3E}">
        <p14:creationId xmlns:p14="http://schemas.microsoft.com/office/powerpoint/2010/main" val="3098096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Arrow: Right 28">
            <a:extLst>
              <a:ext uri="{FF2B5EF4-FFF2-40B4-BE49-F238E27FC236}">
                <a16:creationId xmlns:a16="http://schemas.microsoft.com/office/drawing/2014/main" id="{25A6F16D-3A54-4453-9E05-DEE217EF18E2}"/>
              </a:ext>
            </a:extLst>
          </p:cNvPr>
          <p:cNvSpPr/>
          <p:nvPr/>
        </p:nvSpPr>
        <p:spPr>
          <a:xfrm>
            <a:off x="609600" y="4873365"/>
            <a:ext cx="11582400" cy="1380211"/>
          </a:xfrm>
          <a:prstGeom prst="rightArrow">
            <a:avLst>
              <a:gd name="adj1" fmla="val 100000"/>
              <a:gd name="adj2" fmla="val 50000"/>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Arrow: Right 23">
            <a:extLst>
              <a:ext uri="{FF2B5EF4-FFF2-40B4-BE49-F238E27FC236}">
                <a16:creationId xmlns:a16="http://schemas.microsoft.com/office/drawing/2014/main" id="{C5F9F709-B7EB-4962-9D67-3A4B86CAB77C}"/>
              </a:ext>
            </a:extLst>
          </p:cNvPr>
          <p:cNvSpPr/>
          <p:nvPr/>
        </p:nvSpPr>
        <p:spPr>
          <a:xfrm>
            <a:off x="609600" y="1358266"/>
            <a:ext cx="8712013" cy="1485107"/>
          </a:xfrm>
          <a:prstGeom prst="rightArrow">
            <a:avLst>
              <a:gd name="adj1" fmla="val 100000"/>
              <a:gd name="adj2" fmla="val 50000"/>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D4E2E70-DBB3-4017-8ABB-9CB5D8B9715A}"/>
              </a:ext>
            </a:extLst>
          </p:cNvPr>
          <p:cNvSpPr>
            <a:spLocks noGrp="1"/>
          </p:cNvSpPr>
          <p:nvPr>
            <p:ph type="title"/>
          </p:nvPr>
        </p:nvSpPr>
        <p:spPr>
          <a:xfrm>
            <a:off x="609600" y="289019"/>
            <a:ext cx="11694090" cy="1069248"/>
          </a:xfrm>
        </p:spPr>
        <p:txBody>
          <a:bodyPr>
            <a:normAutofit/>
          </a:bodyPr>
          <a:lstStyle/>
          <a:p>
            <a:r>
              <a:rPr lang="en-GB" dirty="0"/>
              <a:t>Need Food Sources Throughout the Year</a:t>
            </a:r>
            <a:endParaRPr lang="en-IE" dirty="0"/>
          </a:p>
        </p:txBody>
      </p:sp>
      <p:sp>
        <p:nvSpPr>
          <p:cNvPr id="5" name="Rectangle 1">
            <a:extLst>
              <a:ext uri="{FF2B5EF4-FFF2-40B4-BE49-F238E27FC236}">
                <a16:creationId xmlns:a16="http://schemas.microsoft.com/office/drawing/2014/main" id="{FC0AB117-7D8D-4D65-9943-756454ADF8B9}"/>
              </a:ext>
            </a:extLst>
          </p:cNvPr>
          <p:cNvSpPr>
            <a:spLocks noChangeArrowheads="1"/>
          </p:cNvSpPr>
          <p:nvPr/>
        </p:nvSpPr>
        <p:spPr bwMode="auto">
          <a:xfrm>
            <a:off x="1949263" y="1637665"/>
            <a:ext cx="3951288"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endParaRPr lang="en-IE" sz="1400" dirty="0">
              <a:latin typeface="Calibri" charset="0"/>
            </a:endParaRPr>
          </a:p>
          <a:p>
            <a:pPr eaLnBrk="1" hangingPunct="1"/>
            <a:endParaRPr lang="en-IE" sz="1400" dirty="0">
              <a:latin typeface="Calibri" charset="0"/>
            </a:endParaRPr>
          </a:p>
        </p:txBody>
      </p:sp>
      <p:pic>
        <p:nvPicPr>
          <p:cNvPr id="6" name="Picture 7" descr="Bombus terrestris.jpg">
            <a:extLst>
              <a:ext uri="{FF2B5EF4-FFF2-40B4-BE49-F238E27FC236}">
                <a16:creationId xmlns:a16="http://schemas.microsoft.com/office/drawing/2014/main" id="{2FD77B0A-8575-45A9-AA80-CF295F8CA30F}"/>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25439" y="1645763"/>
            <a:ext cx="1035469" cy="9874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5F91547F-8360-464E-9C22-634DACD0C8F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517029" y="1625125"/>
            <a:ext cx="1035469" cy="1008063"/>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TextBox 13">
            <a:extLst>
              <a:ext uri="{FF2B5EF4-FFF2-40B4-BE49-F238E27FC236}">
                <a16:creationId xmlns:a16="http://schemas.microsoft.com/office/drawing/2014/main" id="{F466DF69-3B49-4287-82AD-2927E22189CF}"/>
              </a:ext>
            </a:extLst>
          </p:cNvPr>
          <p:cNvSpPr txBox="1">
            <a:spLocks noChangeArrowheads="1"/>
          </p:cNvSpPr>
          <p:nvPr/>
        </p:nvSpPr>
        <p:spPr bwMode="auto">
          <a:xfrm>
            <a:off x="1817775" y="1469393"/>
            <a:ext cx="3331889"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latin typeface="Calibri" charset="0"/>
              </a:rPr>
              <a:t>EARLY SPRING: </a:t>
            </a:r>
          </a:p>
          <a:p>
            <a:pPr marL="266700" indent="-266700" eaLnBrk="1" hangingPunct="1">
              <a:spcBef>
                <a:spcPts val="600"/>
              </a:spcBef>
              <a:buFont typeface="Arial" panose="020B0604020202020204" pitchFamily="34" charset="0"/>
              <a:buChar char="•"/>
            </a:pPr>
            <a:r>
              <a:rPr lang="en-GB" sz="1800" dirty="0">
                <a:latin typeface="Calibri" charset="0"/>
              </a:rPr>
              <a:t>Q</a:t>
            </a:r>
            <a:r>
              <a:rPr lang="en-IE" sz="1800" dirty="0" err="1">
                <a:latin typeface="Calibri" charset="0"/>
              </a:rPr>
              <a:t>ueens</a:t>
            </a:r>
            <a:r>
              <a:rPr lang="en-IE" sz="1800" dirty="0">
                <a:latin typeface="Calibri" charset="0"/>
              </a:rPr>
              <a:t> are establishing nests</a:t>
            </a:r>
          </a:p>
          <a:p>
            <a:pPr marL="266700" indent="-266700">
              <a:spcBef>
                <a:spcPts val="600"/>
              </a:spcBef>
              <a:buFont typeface="Arial" panose="020B0604020202020204" pitchFamily="34" charset="0"/>
              <a:buChar char="•"/>
            </a:pPr>
            <a:r>
              <a:rPr lang="en-IE" sz="1800" dirty="0">
                <a:latin typeface="Calibri" charset="0"/>
              </a:rPr>
              <a:t>Queens may visit 6000 flowers a day</a:t>
            </a:r>
          </a:p>
          <a:p>
            <a:pPr eaLnBrk="1" hangingPunct="1"/>
            <a:r>
              <a:rPr lang="en-GB" sz="1400" b="1" dirty="0">
                <a:latin typeface="Calibri" charset="0"/>
              </a:rPr>
              <a:t> </a:t>
            </a:r>
            <a:endParaRPr lang="en-IE" sz="1400" b="1" dirty="0">
              <a:latin typeface="Calibri" charset="0"/>
            </a:endParaRPr>
          </a:p>
        </p:txBody>
      </p:sp>
      <p:sp>
        <p:nvSpPr>
          <p:cNvPr id="10" name="TextBox 13">
            <a:extLst>
              <a:ext uri="{FF2B5EF4-FFF2-40B4-BE49-F238E27FC236}">
                <a16:creationId xmlns:a16="http://schemas.microsoft.com/office/drawing/2014/main" id="{A9082AD2-CF8D-4EA5-85C4-12786AA8C92F}"/>
              </a:ext>
            </a:extLst>
          </p:cNvPr>
          <p:cNvSpPr txBox="1">
            <a:spLocks noChangeArrowheads="1"/>
          </p:cNvSpPr>
          <p:nvPr/>
        </p:nvSpPr>
        <p:spPr bwMode="auto">
          <a:xfrm>
            <a:off x="1906401" y="5114290"/>
            <a:ext cx="3243263" cy="100027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latin typeface="Calibri" charset="0"/>
              </a:rPr>
              <a:t>AUTUMN:</a:t>
            </a:r>
          </a:p>
          <a:p>
            <a:pPr marL="342900" indent="-342900">
              <a:spcBef>
                <a:spcPts val="600"/>
              </a:spcBef>
              <a:buFont typeface="Arial" panose="020B0604020202020204" pitchFamily="34" charset="0"/>
              <a:buChar char="•"/>
            </a:pPr>
            <a:r>
              <a:rPr lang="en-US" sz="1800" dirty="0">
                <a:latin typeface="Calibri" charset="0"/>
              </a:rPr>
              <a:t>Queens are fattening up ready for hibernation</a:t>
            </a:r>
            <a:r>
              <a:rPr lang="en-GB" sz="1800" dirty="0">
                <a:latin typeface="Calibri" charset="0"/>
              </a:rPr>
              <a:t> </a:t>
            </a:r>
            <a:endParaRPr lang="en-IE" sz="1400" dirty="0">
              <a:latin typeface="Calibri" charset="0"/>
            </a:endParaRPr>
          </a:p>
        </p:txBody>
      </p:sp>
      <p:pic>
        <p:nvPicPr>
          <p:cNvPr id="11" name="Picture 4" descr="Dandelion">
            <a:extLst>
              <a:ext uri="{FF2B5EF4-FFF2-40B4-BE49-F238E27FC236}">
                <a16:creationId xmlns:a16="http://schemas.microsoft.com/office/drawing/2014/main" id="{A1E7F833-B964-4FD7-AD57-F09CEEA670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6999" y="1612960"/>
            <a:ext cx="1057275" cy="1020762"/>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11" descr="Ivy, Atlantic">
            <a:extLst>
              <a:ext uri="{FF2B5EF4-FFF2-40B4-BE49-F238E27FC236}">
                <a16:creationId xmlns:a16="http://schemas.microsoft.com/office/drawing/2014/main" id="{2E21B505-A9A7-4849-88A1-E22D2CEC6368}"/>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58298" y="5030219"/>
            <a:ext cx="1035469" cy="1022350"/>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BDC-Logo-MASTER.png">
            <a:extLst>
              <a:ext uri="{FF2B5EF4-FFF2-40B4-BE49-F238E27FC236}">
                <a16:creationId xmlns:a16="http://schemas.microsoft.com/office/drawing/2014/main" id="{CCC81237-0D8B-406D-A04F-4E40485FCA7A}"/>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74" name="Picture 2" descr="Four Seasons Icons Spring Summer Autumn Stock Vector (Royalty Free)  1465373567">
            <a:extLst>
              <a:ext uri="{FF2B5EF4-FFF2-40B4-BE49-F238E27FC236}">
                <a16:creationId xmlns:a16="http://schemas.microsoft.com/office/drawing/2014/main" id="{D4149BFD-14C5-4CD0-9096-D69F3A0DD3B5}"/>
              </a:ext>
            </a:extLst>
          </p:cNvPr>
          <p:cNvPicPr>
            <a:picLocks noChangeAspect="1" noChangeArrowheads="1"/>
          </p:cNvPicPr>
          <p:nvPr/>
        </p:nvPicPr>
        <p:blipFill rotWithShape="1">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97442" y="5141491"/>
            <a:ext cx="950694" cy="853057"/>
          </a:xfrm>
          <a:prstGeom prst="rect">
            <a:avLst/>
          </a:prstGeom>
          <a:noFill/>
          <a:extLst>
            <a:ext uri="{909E8E84-426E-40DD-AFC4-6F175D3DCCD1}">
              <a14:hiddenFill xmlns:a14="http://schemas.microsoft.com/office/drawing/2010/main">
                <a:solidFill>
                  <a:srgbClr val="FFFFFF"/>
                </a:solidFill>
              </a14:hiddenFill>
            </a:ext>
          </a:extLst>
        </p:spPr>
      </p:pic>
      <p:grpSp>
        <p:nvGrpSpPr>
          <p:cNvPr id="27" name="Group 26">
            <a:extLst>
              <a:ext uri="{FF2B5EF4-FFF2-40B4-BE49-F238E27FC236}">
                <a16:creationId xmlns:a16="http://schemas.microsoft.com/office/drawing/2014/main" id="{E863C20E-6C6B-42D4-AC69-9D61EC19E621}"/>
              </a:ext>
            </a:extLst>
          </p:cNvPr>
          <p:cNvGrpSpPr/>
          <p:nvPr/>
        </p:nvGrpSpPr>
        <p:grpSpPr>
          <a:xfrm>
            <a:off x="609600" y="3053456"/>
            <a:ext cx="9788339" cy="1639888"/>
            <a:chOff x="609600" y="3244215"/>
            <a:chExt cx="9788339" cy="1639888"/>
          </a:xfrm>
        </p:grpSpPr>
        <p:sp>
          <p:nvSpPr>
            <p:cNvPr id="28" name="Arrow: Right 27">
              <a:extLst>
                <a:ext uri="{FF2B5EF4-FFF2-40B4-BE49-F238E27FC236}">
                  <a16:creationId xmlns:a16="http://schemas.microsoft.com/office/drawing/2014/main" id="{7344D9B7-0A81-424B-8C0C-A81E88947964}"/>
                </a:ext>
              </a:extLst>
            </p:cNvPr>
            <p:cNvSpPr/>
            <p:nvPr/>
          </p:nvSpPr>
          <p:spPr>
            <a:xfrm>
              <a:off x="609600" y="3247200"/>
              <a:ext cx="9788339" cy="1636903"/>
            </a:xfrm>
            <a:prstGeom prst="rightArrow">
              <a:avLst>
                <a:gd name="adj1" fmla="val 100000"/>
                <a:gd name="adj2" fmla="val 50000"/>
              </a:avLst>
            </a:prstGeom>
            <a:solidFill>
              <a:schemeClr val="bg1">
                <a:lumMod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13">
              <a:extLst>
                <a:ext uri="{FF2B5EF4-FFF2-40B4-BE49-F238E27FC236}">
                  <a16:creationId xmlns:a16="http://schemas.microsoft.com/office/drawing/2014/main" id="{4182E6F0-CE95-4B5E-9400-DA6EFA149A9E}"/>
                </a:ext>
              </a:extLst>
            </p:cNvPr>
            <p:cNvSpPr txBox="1">
              <a:spLocks noChangeArrowheads="1"/>
            </p:cNvSpPr>
            <p:nvPr/>
          </p:nvSpPr>
          <p:spPr bwMode="auto">
            <a:xfrm>
              <a:off x="1936564" y="3244215"/>
              <a:ext cx="846137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b="1" dirty="0">
                  <a:latin typeface="Calibri" charset="0"/>
                </a:rPr>
                <a:t>SPRING – SUMMER: </a:t>
              </a:r>
              <a:r>
                <a:rPr lang="en-GB" sz="1800" dirty="0">
                  <a:latin typeface="Calibri" charset="0"/>
                </a:rPr>
                <a:t>nests are growing, workers are active</a:t>
              </a:r>
              <a:endParaRPr lang="en-IE" sz="1800" dirty="0">
                <a:latin typeface="Calibri" charset="0"/>
              </a:endParaRPr>
            </a:p>
          </p:txBody>
        </p:sp>
        <p:pic>
          <p:nvPicPr>
            <p:cNvPr id="16" name="Picture 21" descr="Lotus corniculatus (L.Lysaght)">
              <a:extLst>
                <a:ext uri="{FF2B5EF4-FFF2-40B4-BE49-F238E27FC236}">
                  <a16:creationId xmlns:a16="http://schemas.microsoft.com/office/drawing/2014/main" id="{1185AB6F-1C1F-478E-AEB5-3504E4E82FC4}"/>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3468503" y="3685541"/>
              <a:ext cx="1249360" cy="1027113"/>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9" descr="Prunella vulgaris (L.Lysaght)">
              <a:extLst>
                <a:ext uri="{FF2B5EF4-FFF2-40B4-BE49-F238E27FC236}">
                  <a16:creationId xmlns:a16="http://schemas.microsoft.com/office/drawing/2014/main" id="{7180B7C5-424A-4D6D-B227-8946F5905D3C}"/>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5900551" y="3702208"/>
              <a:ext cx="1249360" cy="1027113"/>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5" descr="Centaurea nigra (L.Lysaght)">
              <a:extLst>
                <a:ext uri="{FF2B5EF4-FFF2-40B4-BE49-F238E27FC236}">
                  <a16:creationId xmlns:a16="http://schemas.microsoft.com/office/drawing/2014/main" id="{53BAE0FE-F7EE-4359-8FCD-06484BF91827}"/>
                </a:ext>
              </a:extLst>
            </p:cNvPr>
            <p:cNvPicPr>
              <a:picLocks noChangeAspect="1" noChangeArrowheads="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802172" y="3672841"/>
              <a:ext cx="997743" cy="1023938"/>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7" descr="Trifolium_pratense (L.Lysaght)">
              <a:extLst>
                <a:ext uri="{FF2B5EF4-FFF2-40B4-BE49-F238E27FC236}">
                  <a16:creationId xmlns:a16="http://schemas.microsoft.com/office/drawing/2014/main" id="{FB370D3F-5792-4B6B-A2B1-8FBEF971B2CD}"/>
                </a:ext>
              </a:extLst>
            </p:cNvPr>
            <p:cNvPicPr>
              <a:picLocks noChangeAspect="1" noChangeArrowheads="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2039143" y="3685541"/>
              <a:ext cx="1311089" cy="1027113"/>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8">
              <a:extLst>
                <a:ext uri="{FF2B5EF4-FFF2-40B4-BE49-F238E27FC236}">
                  <a16:creationId xmlns:a16="http://schemas.microsoft.com/office/drawing/2014/main" id="{D8C8C8EE-F171-48BD-9FFA-8143EAAFFB55}"/>
                </a:ext>
              </a:extLst>
            </p:cNvPr>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7329299" y="3653947"/>
              <a:ext cx="1003300" cy="1039813"/>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9">
              <a:extLst>
                <a:ext uri="{FF2B5EF4-FFF2-40B4-BE49-F238E27FC236}">
                  <a16:creationId xmlns:a16="http://schemas.microsoft.com/office/drawing/2014/main" id="{5A3D9016-E552-4E4A-8697-B8DBAD2A05C5}"/>
                </a:ext>
              </a:extLst>
            </p:cNvPr>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8507038" y="3653946"/>
              <a:ext cx="1003300" cy="1039813"/>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 descr="Four Seasons Icons Spring Summer Autumn Stock Vector (Royalty Free)  1465373567">
              <a:extLst>
                <a:ext uri="{FF2B5EF4-FFF2-40B4-BE49-F238E27FC236}">
                  <a16:creationId xmlns:a16="http://schemas.microsoft.com/office/drawing/2014/main" id="{9EE36828-EA82-48CC-BFDC-9F5A87845591}"/>
                </a:ext>
              </a:extLst>
            </p:cNvPr>
            <p:cNvPicPr>
              <a:picLocks noChangeAspect="1" noChangeArrowheads="1"/>
            </p:cNvPicPr>
            <p:nvPr/>
          </p:nvPicPr>
          <p:blipFill rotWithShape="1">
            <a:blip r:embed="rId15">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797442" y="3672841"/>
              <a:ext cx="890861" cy="861150"/>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 descr="Four Seasons Icons Spring Summer Autumn Stock Vector (Royalty Free)  1465373567">
            <a:extLst>
              <a:ext uri="{FF2B5EF4-FFF2-40B4-BE49-F238E27FC236}">
                <a16:creationId xmlns:a16="http://schemas.microsoft.com/office/drawing/2014/main" id="{AC2CBDBA-F104-410A-8096-C8E3D776661E}"/>
              </a:ext>
            </a:extLst>
          </p:cNvPr>
          <p:cNvPicPr>
            <a:picLocks noChangeAspect="1" noChangeArrowheads="1"/>
          </p:cNvPicPr>
          <p:nvPr/>
        </p:nvPicPr>
        <p:blipFill rotWithShape="1">
          <a:blip r:embed="rId16">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bwMode="auto">
          <a:xfrm>
            <a:off x="902851" y="1633357"/>
            <a:ext cx="586055" cy="1018652"/>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a:extLst>
              <a:ext uri="{FF2B5EF4-FFF2-40B4-BE49-F238E27FC236}">
                <a16:creationId xmlns:a16="http://schemas.microsoft.com/office/drawing/2014/main" id="{7D8F0CA0-CABC-416F-80DB-33E17953A6B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1056565" y="6368041"/>
            <a:ext cx="994412" cy="401880"/>
          </a:xfrm>
          <a:prstGeom prst="rect">
            <a:avLst/>
          </a:prstGeom>
        </p:spPr>
      </p:pic>
      <p:pic>
        <p:nvPicPr>
          <p:cNvPr id="30" name="Picture 7" descr="Bombus terrestris.jpg">
            <a:extLst>
              <a:ext uri="{FF2B5EF4-FFF2-40B4-BE49-F238E27FC236}">
                <a16:creationId xmlns:a16="http://schemas.microsoft.com/office/drawing/2014/main" id="{0DEBBD58-DB87-4273-82B8-7DCC3E42044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269078" y="5047681"/>
            <a:ext cx="1035469" cy="987425"/>
          </a:xfrm>
          <a:prstGeom prst="ellipse">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059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92463-2674-45F4-9928-BACC8D9FE546}"/>
              </a:ext>
            </a:extLst>
          </p:cNvPr>
          <p:cNvSpPr>
            <a:spLocks noGrp="1"/>
          </p:cNvSpPr>
          <p:nvPr>
            <p:ph type="title"/>
          </p:nvPr>
        </p:nvSpPr>
        <p:spPr/>
        <p:txBody>
          <a:bodyPr>
            <a:normAutofit/>
          </a:bodyPr>
          <a:lstStyle/>
          <a:p>
            <a:r>
              <a:rPr lang="en-IE"/>
              <a:t>Solitary Bees – 77 Different Types in Ireland</a:t>
            </a:r>
            <a:br>
              <a:rPr lang="en-IE" dirty="0">
                <a:latin typeface="Calibri" charset="0"/>
              </a:rPr>
            </a:br>
            <a:endParaRPr lang="en-US" dirty="0"/>
          </a:p>
        </p:txBody>
      </p:sp>
      <p:pic>
        <p:nvPicPr>
          <p:cNvPr id="4" name="Picture 1">
            <a:extLst>
              <a:ext uri="{FF2B5EF4-FFF2-40B4-BE49-F238E27FC236}">
                <a16:creationId xmlns:a16="http://schemas.microsoft.com/office/drawing/2014/main" id="{80E2C401-491B-485B-9E7D-93F7AF5A3B4D}"/>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922818" y="1355633"/>
            <a:ext cx="720725"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CAE00890-4404-4539-97F3-184D24681703}"/>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694342" y="1355633"/>
            <a:ext cx="749300"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3">
            <a:extLst>
              <a:ext uri="{FF2B5EF4-FFF2-40B4-BE49-F238E27FC236}">
                <a16:creationId xmlns:a16="http://schemas.microsoft.com/office/drawing/2014/main" id="{F2B812AD-0C67-4A7D-AED5-D689911F9EF0}"/>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496030" y="1355633"/>
            <a:ext cx="781050"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 name="Picture 4">
            <a:extLst>
              <a:ext uri="{FF2B5EF4-FFF2-40B4-BE49-F238E27FC236}">
                <a16:creationId xmlns:a16="http://schemas.microsoft.com/office/drawing/2014/main" id="{A8C9E4DF-7143-4E7F-B2DF-9BCEDA0B4D42}"/>
              </a:ext>
            </a:extLst>
          </p:cNvPr>
          <p:cNvPicPr>
            <a:picLocks noChangeAspect="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332642" y="1355633"/>
            <a:ext cx="750888"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 name="Picture 5">
            <a:extLst>
              <a:ext uri="{FF2B5EF4-FFF2-40B4-BE49-F238E27FC236}">
                <a16:creationId xmlns:a16="http://schemas.microsoft.com/office/drawing/2014/main" id="{E3B76864-96CD-4649-BE55-871F1EAFAF63}"/>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166081" y="1355633"/>
            <a:ext cx="795337"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6">
            <a:extLst>
              <a:ext uri="{FF2B5EF4-FFF2-40B4-BE49-F238E27FC236}">
                <a16:creationId xmlns:a16="http://schemas.microsoft.com/office/drawing/2014/main" id="{1E5FFF02-0E57-4142-B80E-94E5C3CC9C4B}"/>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043968" y="1355633"/>
            <a:ext cx="525463"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7">
            <a:extLst>
              <a:ext uri="{FF2B5EF4-FFF2-40B4-BE49-F238E27FC236}">
                <a16:creationId xmlns:a16="http://schemas.microsoft.com/office/drawing/2014/main" id="{28E828C2-852A-4A1E-AEC6-EDB30A884E63}"/>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6632931" y="1342933"/>
            <a:ext cx="835025"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8">
            <a:extLst>
              <a:ext uri="{FF2B5EF4-FFF2-40B4-BE49-F238E27FC236}">
                <a16:creationId xmlns:a16="http://schemas.microsoft.com/office/drawing/2014/main" id="{AF6BE921-BF37-4E2C-9FDC-A99B19F86AE1}"/>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7528281" y="1368333"/>
            <a:ext cx="733425" cy="5254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 name="Picture 9">
            <a:extLst>
              <a:ext uri="{FF2B5EF4-FFF2-40B4-BE49-F238E27FC236}">
                <a16:creationId xmlns:a16="http://schemas.microsoft.com/office/drawing/2014/main" id="{C848522A-EB34-433A-89BE-D5CA64CB4FF3}"/>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8317268" y="1358809"/>
            <a:ext cx="633413" cy="5349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0">
            <a:extLst>
              <a:ext uri="{FF2B5EF4-FFF2-40B4-BE49-F238E27FC236}">
                <a16:creationId xmlns:a16="http://schemas.microsoft.com/office/drawing/2014/main" id="{AE55AAEE-F089-41D1-9E9D-EDB0A0E264AC}"/>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9006243" y="1347695"/>
            <a:ext cx="549275" cy="546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1">
            <a:extLst>
              <a:ext uri="{FF2B5EF4-FFF2-40B4-BE49-F238E27FC236}">
                <a16:creationId xmlns:a16="http://schemas.microsoft.com/office/drawing/2014/main" id="{99DC3B0B-849E-4429-8131-4FD3D3C0248D}"/>
              </a:ext>
            </a:extLst>
          </p:cNvPr>
          <p:cNvPicPr>
            <a:picLocks noChangeAspect="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9626955" y="1355633"/>
            <a:ext cx="463550" cy="538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2">
            <a:extLst>
              <a:ext uri="{FF2B5EF4-FFF2-40B4-BE49-F238E27FC236}">
                <a16:creationId xmlns:a16="http://schemas.microsoft.com/office/drawing/2014/main" id="{5DE0D4D9-2776-47C3-B067-BC4E462B98C4}"/>
              </a:ext>
            </a:extLst>
          </p:cNvPr>
          <p:cNvPicPr>
            <a:picLocks noChangeAspect="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891068" y="1968409"/>
            <a:ext cx="720725" cy="549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3">
            <a:extLst>
              <a:ext uri="{FF2B5EF4-FFF2-40B4-BE49-F238E27FC236}">
                <a16:creationId xmlns:a16="http://schemas.microsoft.com/office/drawing/2014/main" id="{287F1B15-CCF7-4BAC-925B-B4D479B77D6C}"/>
              </a:ext>
            </a:extLst>
          </p:cNvPr>
          <p:cNvPicPr>
            <a:picLocks noChangeAspect="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2657831" y="1968409"/>
            <a:ext cx="687387"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4">
            <a:extLst>
              <a:ext uri="{FF2B5EF4-FFF2-40B4-BE49-F238E27FC236}">
                <a16:creationId xmlns:a16="http://schemas.microsoft.com/office/drawing/2014/main" id="{E3A84256-15AF-42D9-B7A6-06F36A16EE1B}"/>
              </a:ext>
            </a:extLst>
          </p:cNvPr>
          <p:cNvPicPr>
            <a:picLocks noChangeAspect="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3396018" y="1968408"/>
            <a:ext cx="727075"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8" name="Picture 15">
            <a:extLst>
              <a:ext uri="{FF2B5EF4-FFF2-40B4-BE49-F238E27FC236}">
                <a16:creationId xmlns:a16="http://schemas.microsoft.com/office/drawing/2014/main" id="{D9D2B836-C9E2-4874-ABAE-3EB91C90A68D}"/>
              </a:ext>
            </a:extLst>
          </p:cNvPr>
          <p:cNvPicPr>
            <a:picLocks noChangeAspect="1"/>
          </p:cNvPicPr>
          <p:nvPr/>
        </p:nvPicPr>
        <p:blipFill>
          <a:blip r:embed="rId17" cstate="email">
            <a:extLst>
              <a:ext uri="{28A0092B-C50C-407E-A947-70E740481C1C}">
                <a14:useLocalDpi xmlns:a14="http://schemas.microsoft.com/office/drawing/2010/main" val="0"/>
              </a:ext>
            </a:extLst>
          </a:blip>
          <a:srcRect/>
          <a:stretch>
            <a:fillRect/>
          </a:stretch>
        </p:blipFill>
        <p:spPr bwMode="auto">
          <a:xfrm>
            <a:off x="4158018" y="1968408"/>
            <a:ext cx="561975"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9" name="Picture 16">
            <a:extLst>
              <a:ext uri="{FF2B5EF4-FFF2-40B4-BE49-F238E27FC236}">
                <a16:creationId xmlns:a16="http://schemas.microsoft.com/office/drawing/2014/main" id="{DCD53859-0AEA-4108-A91C-B18A427F37F4}"/>
              </a:ext>
            </a:extLst>
          </p:cNvPr>
          <p:cNvPicPr>
            <a:picLocks noChangeAspect="1"/>
          </p:cNvPicPr>
          <p:nvPr/>
        </p:nvPicPr>
        <p:blipFill>
          <a:blip r:embed="rId18" cstate="email">
            <a:extLst>
              <a:ext uri="{28A0092B-C50C-407E-A947-70E740481C1C}">
                <a14:useLocalDpi xmlns:a14="http://schemas.microsoft.com/office/drawing/2010/main" val="0"/>
              </a:ext>
            </a:extLst>
          </a:blip>
          <a:srcRect/>
          <a:stretch>
            <a:fillRect/>
          </a:stretch>
        </p:blipFill>
        <p:spPr bwMode="auto">
          <a:xfrm>
            <a:off x="4783492" y="1968409"/>
            <a:ext cx="736600" cy="53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 name="Picture 17">
            <a:extLst>
              <a:ext uri="{FF2B5EF4-FFF2-40B4-BE49-F238E27FC236}">
                <a16:creationId xmlns:a16="http://schemas.microsoft.com/office/drawing/2014/main" id="{DB9870BE-3DCE-4C60-B2D8-A469C916D321}"/>
              </a:ext>
            </a:extLst>
          </p:cNvPr>
          <p:cNvPicPr>
            <a:picLocks noChangeAspect="1"/>
          </p:cNvPicPr>
          <p:nvPr/>
        </p:nvPicPr>
        <p:blipFill>
          <a:blip r:embed="rId19" cstate="email">
            <a:extLst>
              <a:ext uri="{28A0092B-C50C-407E-A947-70E740481C1C}">
                <a14:useLocalDpi xmlns:a14="http://schemas.microsoft.com/office/drawing/2010/main" val="0"/>
              </a:ext>
            </a:extLst>
          </a:blip>
          <a:srcRect/>
          <a:stretch>
            <a:fillRect/>
          </a:stretch>
        </p:blipFill>
        <p:spPr bwMode="auto">
          <a:xfrm>
            <a:off x="5583593" y="1968409"/>
            <a:ext cx="68262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 name="Picture 18">
            <a:extLst>
              <a:ext uri="{FF2B5EF4-FFF2-40B4-BE49-F238E27FC236}">
                <a16:creationId xmlns:a16="http://schemas.microsoft.com/office/drawing/2014/main" id="{10FC989B-EDEF-4C33-AE3D-1D668E43A5FB}"/>
              </a:ext>
            </a:extLst>
          </p:cNvPr>
          <p:cNvPicPr>
            <a:picLocks noChangeAspect="1"/>
          </p:cNvPicPr>
          <p:nvPr/>
        </p:nvPicPr>
        <p:blipFill>
          <a:blip r:embed="rId20" cstate="email">
            <a:extLst>
              <a:ext uri="{28A0092B-C50C-407E-A947-70E740481C1C}">
                <a14:useLocalDpi xmlns:a14="http://schemas.microsoft.com/office/drawing/2010/main" val="0"/>
              </a:ext>
            </a:extLst>
          </a:blip>
          <a:srcRect/>
          <a:stretch>
            <a:fillRect/>
          </a:stretch>
        </p:blipFill>
        <p:spPr bwMode="auto">
          <a:xfrm>
            <a:off x="6315430" y="1965234"/>
            <a:ext cx="779462" cy="541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2" name="Picture 19">
            <a:extLst>
              <a:ext uri="{FF2B5EF4-FFF2-40B4-BE49-F238E27FC236}">
                <a16:creationId xmlns:a16="http://schemas.microsoft.com/office/drawing/2014/main" id="{081EB3BE-796D-4E9C-A66D-A0F91E3E0F44}"/>
              </a:ext>
            </a:extLst>
          </p:cNvPr>
          <p:cNvPicPr>
            <a:picLocks noChangeAspect="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7148867" y="1965233"/>
            <a:ext cx="541338" cy="552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 name="Picture 20">
            <a:extLst>
              <a:ext uri="{FF2B5EF4-FFF2-40B4-BE49-F238E27FC236}">
                <a16:creationId xmlns:a16="http://schemas.microsoft.com/office/drawing/2014/main" id="{CDB634DC-0F49-4480-8D01-78A624C85BDC}"/>
              </a:ext>
            </a:extLst>
          </p:cNvPr>
          <p:cNvPicPr>
            <a:picLocks noChangeAspect="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7742593" y="1962058"/>
            <a:ext cx="715963" cy="544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 name="Picture 21">
            <a:extLst>
              <a:ext uri="{FF2B5EF4-FFF2-40B4-BE49-F238E27FC236}">
                <a16:creationId xmlns:a16="http://schemas.microsoft.com/office/drawing/2014/main" id="{E894B73D-E8C3-4B91-8A7A-4B246A33F4B5}"/>
              </a:ext>
            </a:extLst>
          </p:cNvPr>
          <p:cNvPicPr>
            <a:picLocks noChangeAspect="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8526818" y="1955708"/>
            <a:ext cx="747713" cy="5508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5" name="Picture 22">
            <a:extLst>
              <a:ext uri="{FF2B5EF4-FFF2-40B4-BE49-F238E27FC236}">
                <a16:creationId xmlns:a16="http://schemas.microsoft.com/office/drawing/2014/main" id="{A0DD1EC3-8AA9-474E-A724-E21EC0F714BC}"/>
              </a:ext>
            </a:extLst>
          </p:cNvPr>
          <p:cNvPicPr>
            <a:picLocks noChangeAspect="1"/>
          </p:cNvPicPr>
          <p:nvPr/>
        </p:nvPicPr>
        <p:blipFill>
          <a:blip r:embed="rId24" cstate="email">
            <a:extLst>
              <a:ext uri="{28A0092B-C50C-407E-A947-70E740481C1C}">
                <a14:useLocalDpi xmlns:a14="http://schemas.microsoft.com/office/drawing/2010/main" val="0"/>
              </a:ext>
            </a:extLst>
          </a:blip>
          <a:srcRect/>
          <a:stretch>
            <a:fillRect/>
          </a:stretch>
        </p:blipFill>
        <p:spPr bwMode="auto">
          <a:xfrm>
            <a:off x="9349142" y="1965233"/>
            <a:ext cx="723900" cy="539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6" name="Picture 23">
            <a:extLst>
              <a:ext uri="{FF2B5EF4-FFF2-40B4-BE49-F238E27FC236}">
                <a16:creationId xmlns:a16="http://schemas.microsoft.com/office/drawing/2014/main" id="{EA50A112-EBFE-4B55-982E-BABAE4FEE3BF}"/>
              </a:ext>
            </a:extLst>
          </p:cNvPr>
          <p:cNvPicPr>
            <a:picLocks noChangeAspect="1"/>
          </p:cNvPicPr>
          <p:nvPr/>
        </p:nvPicPr>
        <p:blipFill>
          <a:blip r:embed="rId25" cstate="email">
            <a:extLst>
              <a:ext uri="{28A0092B-C50C-407E-A947-70E740481C1C}">
                <a14:useLocalDpi xmlns:a14="http://schemas.microsoft.com/office/drawing/2010/main" val="0"/>
              </a:ext>
            </a:extLst>
          </a:blip>
          <a:srcRect/>
          <a:stretch>
            <a:fillRect/>
          </a:stretch>
        </p:blipFill>
        <p:spPr bwMode="auto">
          <a:xfrm>
            <a:off x="1854556" y="2589121"/>
            <a:ext cx="752475"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7" name="Picture 24">
            <a:extLst>
              <a:ext uri="{FF2B5EF4-FFF2-40B4-BE49-F238E27FC236}">
                <a16:creationId xmlns:a16="http://schemas.microsoft.com/office/drawing/2014/main" id="{4B5EA571-B337-44D1-88A2-B55DD2B0F0EC}"/>
              </a:ext>
            </a:extLst>
          </p:cNvPr>
          <p:cNvPicPr>
            <a:picLocks noChangeAspect="1"/>
          </p:cNvPicPr>
          <p:nvPr/>
        </p:nvPicPr>
        <p:blipFill>
          <a:blip r:embed="rId26" cstate="email">
            <a:extLst>
              <a:ext uri="{28A0092B-C50C-407E-A947-70E740481C1C}">
                <a14:useLocalDpi xmlns:a14="http://schemas.microsoft.com/office/drawing/2010/main" val="0"/>
              </a:ext>
            </a:extLst>
          </a:blip>
          <a:srcRect/>
          <a:stretch>
            <a:fillRect/>
          </a:stretch>
        </p:blipFill>
        <p:spPr bwMode="auto">
          <a:xfrm>
            <a:off x="3394430" y="2565309"/>
            <a:ext cx="755650"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8" name="Picture 25">
            <a:extLst>
              <a:ext uri="{FF2B5EF4-FFF2-40B4-BE49-F238E27FC236}">
                <a16:creationId xmlns:a16="http://schemas.microsoft.com/office/drawing/2014/main" id="{D2B30B84-3D31-4ACB-A236-4D205EF4A53E}"/>
              </a:ext>
            </a:extLst>
          </p:cNvPr>
          <p:cNvPicPr>
            <a:picLocks noChangeAspect="1"/>
          </p:cNvPicPr>
          <p:nvPr/>
        </p:nvPicPr>
        <p:blipFill>
          <a:blip r:embed="rId27" cstate="email">
            <a:extLst>
              <a:ext uri="{28A0092B-C50C-407E-A947-70E740481C1C}">
                <a14:useLocalDpi xmlns:a14="http://schemas.microsoft.com/office/drawing/2010/main" val="0"/>
              </a:ext>
            </a:extLst>
          </a:blip>
          <a:srcRect/>
          <a:stretch>
            <a:fillRect/>
          </a:stretch>
        </p:blipFill>
        <p:spPr bwMode="auto">
          <a:xfrm>
            <a:off x="2624493" y="2578008"/>
            <a:ext cx="741363" cy="5318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 name="Picture 26">
            <a:extLst>
              <a:ext uri="{FF2B5EF4-FFF2-40B4-BE49-F238E27FC236}">
                <a16:creationId xmlns:a16="http://schemas.microsoft.com/office/drawing/2014/main" id="{B91BA327-3231-4AC5-8E41-D195FEB92D47}"/>
              </a:ext>
            </a:extLst>
          </p:cNvPr>
          <p:cNvPicPr>
            <a:picLocks noChangeAspect="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4173893" y="2565309"/>
            <a:ext cx="587375" cy="54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0" name="Picture 27">
            <a:extLst>
              <a:ext uri="{FF2B5EF4-FFF2-40B4-BE49-F238E27FC236}">
                <a16:creationId xmlns:a16="http://schemas.microsoft.com/office/drawing/2014/main" id="{2B2E75A3-8D4F-47AD-96DF-4A32B47A1BAB}"/>
              </a:ext>
            </a:extLst>
          </p:cNvPr>
          <p:cNvPicPr>
            <a:picLocks noChangeAspect="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4796193" y="2565309"/>
            <a:ext cx="544513" cy="555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2" name="Picture 58">
            <a:extLst>
              <a:ext uri="{FF2B5EF4-FFF2-40B4-BE49-F238E27FC236}">
                <a16:creationId xmlns:a16="http://schemas.microsoft.com/office/drawing/2014/main" id="{38E53A2C-001F-4C45-9AB7-33350E4EFBAA}"/>
              </a:ext>
            </a:extLst>
          </p:cNvPr>
          <p:cNvPicPr>
            <a:picLocks noChangeAspect="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5418493" y="2576421"/>
            <a:ext cx="487363"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3" name="Picture 59">
            <a:extLst>
              <a:ext uri="{FF2B5EF4-FFF2-40B4-BE49-F238E27FC236}">
                <a16:creationId xmlns:a16="http://schemas.microsoft.com/office/drawing/2014/main" id="{B765F9C4-74A0-404B-A744-2401D9683A64}"/>
              </a:ext>
            </a:extLst>
          </p:cNvPr>
          <p:cNvPicPr>
            <a:picLocks noChangeAspect="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5956656" y="2571659"/>
            <a:ext cx="674687"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4" name="Picture 60">
            <a:extLst>
              <a:ext uri="{FF2B5EF4-FFF2-40B4-BE49-F238E27FC236}">
                <a16:creationId xmlns:a16="http://schemas.microsoft.com/office/drawing/2014/main" id="{27E31998-6A76-4202-9F16-799869C8046D}"/>
              </a:ext>
            </a:extLst>
          </p:cNvPr>
          <p:cNvPicPr>
            <a:picLocks noChangeAspect="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6674205" y="2571659"/>
            <a:ext cx="679450"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5" name="Picture 61">
            <a:extLst>
              <a:ext uri="{FF2B5EF4-FFF2-40B4-BE49-F238E27FC236}">
                <a16:creationId xmlns:a16="http://schemas.microsoft.com/office/drawing/2014/main" id="{CDE9DBC1-0292-4475-AC14-D53FE6F31966}"/>
              </a:ext>
            </a:extLst>
          </p:cNvPr>
          <p:cNvPicPr>
            <a:picLocks noChangeAspect="1"/>
          </p:cNvPicPr>
          <p:nvPr/>
        </p:nvPicPr>
        <p:blipFill>
          <a:blip r:embed="rId33" cstate="email">
            <a:extLst>
              <a:ext uri="{28A0092B-C50C-407E-A947-70E740481C1C}">
                <a14:useLocalDpi xmlns:a14="http://schemas.microsoft.com/office/drawing/2010/main" val="0"/>
              </a:ext>
            </a:extLst>
          </a:blip>
          <a:srcRect/>
          <a:stretch>
            <a:fillRect/>
          </a:stretch>
        </p:blipFill>
        <p:spPr bwMode="auto">
          <a:xfrm>
            <a:off x="7396517" y="2571659"/>
            <a:ext cx="749300"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6" name="Picture 62">
            <a:extLst>
              <a:ext uri="{FF2B5EF4-FFF2-40B4-BE49-F238E27FC236}">
                <a16:creationId xmlns:a16="http://schemas.microsoft.com/office/drawing/2014/main" id="{176366D1-E202-4B03-BFFF-07E690DE0AD9}"/>
              </a:ext>
            </a:extLst>
          </p:cNvPr>
          <p:cNvPicPr>
            <a:picLocks noChangeAspect="1"/>
          </p:cNvPicPr>
          <p:nvPr/>
        </p:nvPicPr>
        <p:blipFill>
          <a:blip r:embed="rId34" cstate="email">
            <a:extLst>
              <a:ext uri="{28A0092B-C50C-407E-A947-70E740481C1C}">
                <a14:useLocalDpi xmlns:a14="http://schemas.microsoft.com/office/drawing/2010/main" val="0"/>
              </a:ext>
            </a:extLst>
          </a:blip>
          <a:srcRect/>
          <a:stretch>
            <a:fillRect/>
          </a:stretch>
        </p:blipFill>
        <p:spPr bwMode="auto">
          <a:xfrm>
            <a:off x="8198206" y="2576421"/>
            <a:ext cx="547687" cy="5318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7" name="Picture 63">
            <a:extLst>
              <a:ext uri="{FF2B5EF4-FFF2-40B4-BE49-F238E27FC236}">
                <a16:creationId xmlns:a16="http://schemas.microsoft.com/office/drawing/2014/main" id="{19EDB1B2-6BF9-447C-BF61-026BC4FA68D4}"/>
              </a:ext>
            </a:extLst>
          </p:cNvPr>
          <p:cNvPicPr>
            <a:picLocks noChangeAspect="1"/>
          </p:cNvPicPr>
          <p:nvPr/>
        </p:nvPicPr>
        <p:blipFill>
          <a:blip r:embed="rId35" cstate="email">
            <a:extLst>
              <a:ext uri="{28A0092B-C50C-407E-A947-70E740481C1C}">
                <a14:useLocalDpi xmlns:a14="http://schemas.microsoft.com/office/drawing/2010/main" val="0"/>
              </a:ext>
            </a:extLst>
          </a:blip>
          <a:srcRect/>
          <a:stretch>
            <a:fillRect/>
          </a:stretch>
        </p:blipFill>
        <p:spPr bwMode="auto">
          <a:xfrm>
            <a:off x="8807805" y="2571659"/>
            <a:ext cx="622300"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 name="Picture 64">
            <a:extLst>
              <a:ext uri="{FF2B5EF4-FFF2-40B4-BE49-F238E27FC236}">
                <a16:creationId xmlns:a16="http://schemas.microsoft.com/office/drawing/2014/main" id="{5E9D9361-9AF2-48F1-873C-AB0DE525DAB5}"/>
              </a:ext>
            </a:extLst>
          </p:cNvPr>
          <p:cNvPicPr>
            <a:picLocks noChangeAspect="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9492018" y="2571659"/>
            <a:ext cx="652463" cy="5365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9" name="Picture 65">
            <a:extLst>
              <a:ext uri="{FF2B5EF4-FFF2-40B4-BE49-F238E27FC236}">
                <a16:creationId xmlns:a16="http://schemas.microsoft.com/office/drawing/2014/main" id="{E4593995-1A14-4B6D-A861-A87567153160}"/>
              </a:ext>
            </a:extLst>
          </p:cNvPr>
          <p:cNvPicPr>
            <a:picLocks noChangeAspect="1"/>
          </p:cNvPicPr>
          <p:nvPr/>
        </p:nvPicPr>
        <p:blipFill>
          <a:blip r:embed="rId37" cstate="email">
            <a:extLst>
              <a:ext uri="{28A0092B-C50C-407E-A947-70E740481C1C}">
                <a14:useLocalDpi xmlns:a14="http://schemas.microsoft.com/office/drawing/2010/main" val="0"/>
              </a:ext>
            </a:extLst>
          </a:blip>
          <a:srcRect/>
          <a:stretch>
            <a:fillRect/>
          </a:stretch>
        </p:blipFill>
        <p:spPr bwMode="auto">
          <a:xfrm>
            <a:off x="1932342" y="3211420"/>
            <a:ext cx="74930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 name="Picture 66">
            <a:extLst>
              <a:ext uri="{FF2B5EF4-FFF2-40B4-BE49-F238E27FC236}">
                <a16:creationId xmlns:a16="http://schemas.microsoft.com/office/drawing/2014/main" id="{D99846EE-7BD5-4DC1-85A9-53D9E5B838F4}"/>
              </a:ext>
            </a:extLst>
          </p:cNvPr>
          <p:cNvPicPr>
            <a:picLocks noChangeAspect="1"/>
          </p:cNvPicPr>
          <p:nvPr/>
        </p:nvPicPr>
        <p:blipFill>
          <a:blip r:embed="rId38" cstate="email">
            <a:extLst>
              <a:ext uri="{28A0092B-C50C-407E-A947-70E740481C1C}">
                <a14:useLocalDpi xmlns:a14="http://schemas.microsoft.com/office/drawing/2010/main" val="0"/>
              </a:ext>
            </a:extLst>
          </a:blip>
          <a:srcRect/>
          <a:stretch>
            <a:fillRect/>
          </a:stretch>
        </p:blipFill>
        <p:spPr bwMode="auto">
          <a:xfrm>
            <a:off x="2751493" y="3203484"/>
            <a:ext cx="658813"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1" name="Picture 67">
            <a:extLst>
              <a:ext uri="{FF2B5EF4-FFF2-40B4-BE49-F238E27FC236}">
                <a16:creationId xmlns:a16="http://schemas.microsoft.com/office/drawing/2014/main" id="{0FDF01B2-8B7C-40D3-BC57-3F93D6EFD5DD}"/>
              </a:ext>
            </a:extLst>
          </p:cNvPr>
          <p:cNvPicPr>
            <a:picLocks noChangeAspect="1"/>
          </p:cNvPicPr>
          <p:nvPr/>
        </p:nvPicPr>
        <p:blipFill>
          <a:blip r:embed="rId39" cstate="email">
            <a:extLst>
              <a:ext uri="{28A0092B-C50C-407E-A947-70E740481C1C}">
                <a14:useLocalDpi xmlns:a14="http://schemas.microsoft.com/office/drawing/2010/main" val="0"/>
              </a:ext>
            </a:extLst>
          </a:blip>
          <a:srcRect/>
          <a:stretch>
            <a:fillRect/>
          </a:stretch>
        </p:blipFill>
        <p:spPr bwMode="auto">
          <a:xfrm>
            <a:off x="3467456" y="3201896"/>
            <a:ext cx="547687" cy="593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2" name="Picture 68">
            <a:extLst>
              <a:ext uri="{FF2B5EF4-FFF2-40B4-BE49-F238E27FC236}">
                <a16:creationId xmlns:a16="http://schemas.microsoft.com/office/drawing/2014/main" id="{A2090FDC-2FEC-42E3-8DB3-66A59B0AAB72}"/>
              </a:ext>
            </a:extLst>
          </p:cNvPr>
          <p:cNvPicPr>
            <a:picLocks noChangeAspect="1"/>
          </p:cNvPicPr>
          <p:nvPr/>
        </p:nvPicPr>
        <p:blipFill>
          <a:blip r:embed="rId40" cstate="email">
            <a:extLst>
              <a:ext uri="{28A0092B-C50C-407E-A947-70E740481C1C}">
                <a14:useLocalDpi xmlns:a14="http://schemas.microsoft.com/office/drawing/2010/main" val="0"/>
              </a:ext>
            </a:extLst>
          </a:blip>
          <a:srcRect/>
          <a:stretch>
            <a:fillRect/>
          </a:stretch>
        </p:blipFill>
        <p:spPr bwMode="auto">
          <a:xfrm>
            <a:off x="4077055" y="3201895"/>
            <a:ext cx="698500"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 name="Picture 69">
            <a:extLst>
              <a:ext uri="{FF2B5EF4-FFF2-40B4-BE49-F238E27FC236}">
                <a16:creationId xmlns:a16="http://schemas.microsoft.com/office/drawing/2014/main" id="{5B5E7FB1-99B6-43D5-9CD7-A8E96447388A}"/>
              </a:ext>
            </a:extLst>
          </p:cNvPr>
          <p:cNvPicPr>
            <a:picLocks noChangeAspect="1"/>
          </p:cNvPicPr>
          <p:nvPr/>
        </p:nvPicPr>
        <p:blipFill>
          <a:blip r:embed="rId41" cstate="email">
            <a:extLst>
              <a:ext uri="{28A0092B-C50C-407E-A947-70E740481C1C}">
                <a14:useLocalDpi xmlns:a14="http://schemas.microsoft.com/office/drawing/2010/main" val="0"/>
              </a:ext>
            </a:extLst>
          </a:blip>
          <a:srcRect/>
          <a:stretch>
            <a:fillRect/>
          </a:stretch>
        </p:blipFill>
        <p:spPr bwMode="auto">
          <a:xfrm>
            <a:off x="4842231" y="3189196"/>
            <a:ext cx="490537"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4" name="Picture 35">
            <a:extLst>
              <a:ext uri="{FF2B5EF4-FFF2-40B4-BE49-F238E27FC236}">
                <a16:creationId xmlns:a16="http://schemas.microsoft.com/office/drawing/2014/main" id="{9C21CBB9-AF63-4A75-8F0A-CAC337650EF1}"/>
              </a:ext>
            </a:extLst>
          </p:cNvPr>
          <p:cNvPicPr>
            <a:picLocks noChangeAspect="1"/>
          </p:cNvPicPr>
          <p:nvPr/>
        </p:nvPicPr>
        <p:blipFill>
          <a:blip r:embed="rId42" cstate="email">
            <a:extLst>
              <a:ext uri="{28A0092B-C50C-407E-A947-70E740481C1C}">
                <a14:useLocalDpi xmlns:a14="http://schemas.microsoft.com/office/drawing/2010/main" val="0"/>
              </a:ext>
            </a:extLst>
          </a:blip>
          <a:srcRect/>
          <a:stretch>
            <a:fillRect/>
          </a:stretch>
        </p:blipFill>
        <p:spPr bwMode="auto">
          <a:xfrm>
            <a:off x="5388331" y="3182846"/>
            <a:ext cx="873125"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5" name="Picture 36">
            <a:extLst>
              <a:ext uri="{FF2B5EF4-FFF2-40B4-BE49-F238E27FC236}">
                <a16:creationId xmlns:a16="http://schemas.microsoft.com/office/drawing/2014/main" id="{1F7834D8-85EA-42D9-97C2-C6B79DE3E493}"/>
              </a:ext>
            </a:extLst>
          </p:cNvPr>
          <p:cNvPicPr>
            <a:picLocks noChangeAspect="1"/>
          </p:cNvPicPr>
          <p:nvPr/>
        </p:nvPicPr>
        <p:blipFill>
          <a:blip r:embed="rId43" cstate="email">
            <a:extLst>
              <a:ext uri="{28A0092B-C50C-407E-A947-70E740481C1C}">
                <a14:useLocalDpi xmlns:a14="http://schemas.microsoft.com/office/drawing/2010/main" val="0"/>
              </a:ext>
            </a:extLst>
          </a:blip>
          <a:srcRect/>
          <a:stretch>
            <a:fillRect/>
          </a:stretch>
        </p:blipFill>
        <p:spPr bwMode="auto">
          <a:xfrm>
            <a:off x="6315430" y="3179670"/>
            <a:ext cx="84455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 name="Picture 41">
            <a:extLst>
              <a:ext uri="{FF2B5EF4-FFF2-40B4-BE49-F238E27FC236}">
                <a16:creationId xmlns:a16="http://schemas.microsoft.com/office/drawing/2014/main" id="{CE5A99F3-CA31-4D46-9B23-7643F1DF115E}"/>
              </a:ext>
            </a:extLst>
          </p:cNvPr>
          <p:cNvPicPr>
            <a:picLocks noChangeAspect="1"/>
          </p:cNvPicPr>
          <p:nvPr/>
        </p:nvPicPr>
        <p:blipFill>
          <a:blip r:embed="rId44" cstate="email">
            <a:extLst>
              <a:ext uri="{28A0092B-C50C-407E-A947-70E740481C1C}">
                <a14:useLocalDpi xmlns:a14="http://schemas.microsoft.com/office/drawing/2010/main" val="0"/>
              </a:ext>
            </a:extLst>
          </a:blip>
          <a:srcRect/>
          <a:stretch>
            <a:fillRect/>
          </a:stretch>
        </p:blipFill>
        <p:spPr bwMode="auto">
          <a:xfrm>
            <a:off x="7212367" y="3189196"/>
            <a:ext cx="801688" cy="612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7" name="Picture 42">
            <a:extLst>
              <a:ext uri="{FF2B5EF4-FFF2-40B4-BE49-F238E27FC236}">
                <a16:creationId xmlns:a16="http://schemas.microsoft.com/office/drawing/2014/main" id="{A0976F59-2BED-4CB4-95AE-E1D0B9ECF1F5}"/>
              </a:ext>
            </a:extLst>
          </p:cNvPr>
          <p:cNvPicPr>
            <a:picLocks noChangeAspect="1"/>
          </p:cNvPicPr>
          <p:nvPr/>
        </p:nvPicPr>
        <p:blipFill>
          <a:blip r:embed="rId45" cstate="email">
            <a:extLst>
              <a:ext uri="{28A0092B-C50C-407E-A947-70E740481C1C}">
                <a14:useLocalDpi xmlns:a14="http://schemas.microsoft.com/office/drawing/2010/main" val="0"/>
              </a:ext>
            </a:extLst>
          </a:blip>
          <a:srcRect/>
          <a:stretch>
            <a:fillRect/>
          </a:stretch>
        </p:blipFill>
        <p:spPr bwMode="auto">
          <a:xfrm>
            <a:off x="8077555" y="3179670"/>
            <a:ext cx="982662"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8" name="Picture 43">
            <a:extLst>
              <a:ext uri="{FF2B5EF4-FFF2-40B4-BE49-F238E27FC236}">
                <a16:creationId xmlns:a16="http://schemas.microsoft.com/office/drawing/2014/main" id="{A60934F8-5C59-49AA-B699-E015A3B43548}"/>
              </a:ext>
            </a:extLst>
          </p:cNvPr>
          <p:cNvPicPr>
            <a:picLocks noChangeAspect="1"/>
          </p:cNvPicPr>
          <p:nvPr/>
        </p:nvPicPr>
        <p:blipFill>
          <a:blip r:embed="rId46" cstate="email">
            <a:extLst>
              <a:ext uri="{28A0092B-C50C-407E-A947-70E740481C1C}">
                <a14:useLocalDpi xmlns:a14="http://schemas.microsoft.com/office/drawing/2010/main" val="0"/>
              </a:ext>
            </a:extLst>
          </a:blip>
          <a:srcRect/>
          <a:stretch>
            <a:fillRect/>
          </a:stretch>
        </p:blipFill>
        <p:spPr bwMode="auto">
          <a:xfrm>
            <a:off x="9111017" y="3179670"/>
            <a:ext cx="869950" cy="615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9" name="Picture 44">
            <a:extLst>
              <a:ext uri="{FF2B5EF4-FFF2-40B4-BE49-F238E27FC236}">
                <a16:creationId xmlns:a16="http://schemas.microsoft.com/office/drawing/2014/main" id="{99F6DE77-15AB-4400-8272-EE257D1AA91E}"/>
              </a:ext>
            </a:extLst>
          </p:cNvPr>
          <p:cNvPicPr>
            <a:picLocks noChangeAspect="1"/>
          </p:cNvPicPr>
          <p:nvPr/>
        </p:nvPicPr>
        <p:blipFill>
          <a:blip r:embed="rId47" cstate="email">
            <a:extLst>
              <a:ext uri="{28A0092B-C50C-407E-A947-70E740481C1C}">
                <a14:useLocalDpi xmlns:a14="http://schemas.microsoft.com/office/drawing/2010/main" val="0"/>
              </a:ext>
            </a:extLst>
          </a:blip>
          <a:srcRect/>
          <a:stretch>
            <a:fillRect/>
          </a:stretch>
        </p:blipFill>
        <p:spPr bwMode="auto">
          <a:xfrm>
            <a:off x="1881542" y="3901983"/>
            <a:ext cx="812800"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0" name="Picture 45">
            <a:extLst>
              <a:ext uri="{FF2B5EF4-FFF2-40B4-BE49-F238E27FC236}">
                <a16:creationId xmlns:a16="http://schemas.microsoft.com/office/drawing/2014/main" id="{CD0048A6-F0A9-493E-B453-2CE3ED3F60C8}"/>
              </a:ext>
            </a:extLst>
          </p:cNvPr>
          <p:cNvPicPr>
            <a:picLocks noChangeAspect="1"/>
          </p:cNvPicPr>
          <p:nvPr/>
        </p:nvPicPr>
        <p:blipFill>
          <a:blip r:embed="rId48" cstate="email">
            <a:extLst>
              <a:ext uri="{28A0092B-C50C-407E-A947-70E740481C1C}">
                <a14:useLocalDpi xmlns:a14="http://schemas.microsoft.com/office/drawing/2010/main" val="0"/>
              </a:ext>
            </a:extLst>
          </a:blip>
          <a:srcRect/>
          <a:stretch>
            <a:fillRect/>
          </a:stretch>
        </p:blipFill>
        <p:spPr bwMode="auto">
          <a:xfrm>
            <a:off x="2714981" y="3887696"/>
            <a:ext cx="820737"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1" name="Picture 46">
            <a:extLst>
              <a:ext uri="{FF2B5EF4-FFF2-40B4-BE49-F238E27FC236}">
                <a16:creationId xmlns:a16="http://schemas.microsoft.com/office/drawing/2014/main" id="{323F3F5A-9AAA-4BD0-A4F3-A40999F11885}"/>
              </a:ext>
            </a:extLst>
          </p:cNvPr>
          <p:cNvPicPr>
            <a:picLocks noChangeAspect="1"/>
          </p:cNvPicPr>
          <p:nvPr/>
        </p:nvPicPr>
        <p:blipFill>
          <a:blip r:embed="rId49" cstate="email">
            <a:extLst>
              <a:ext uri="{28A0092B-C50C-407E-A947-70E740481C1C}">
                <a14:useLocalDpi xmlns:a14="http://schemas.microsoft.com/office/drawing/2010/main" val="0"/>
              </a:ext>
            </a:extLst>
          </a:blip>
          <a:srcRect/>
          <a:stretch>
            <a:fillRect/>
          </a:stretch>
        </p:blipFill>
        <p:spPr bwMode="auto">
          <a:xfrm>
            <a:off x="3564292" y="3894045"/>
            <a:ext cx="895350" cy="622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2" name="Picture 47">
            <a:extLst>
              <a:ext uri="{FF2B5EF4-FFF2-40B4-BE49-F238E27FC236}">
                <a16:creationId xmlns:a16="http://schemas.microsoft.com/office/drawing/2014/main" id="{264E9693-F893-4FF0-9E90-2225809F37A8}"/>
              </a:ext>
            </a:extLst>
          </p:cNvPr>
          <p:cNvPicPr>
            <a:picLocks noChangeAspect="1"/>
          </p:cNvPicPr>
          <p:nvPr/>
        </p:nvPicPr>
        <p:blipFill>
          <a:blip r:embed="rId50" cstate="email">
            <a:extLst>
              <a:ext uri="{28A0092B-C50C-407E-A947-70E740481C1C}">
                <a14:useLocalDpi xmlns:a14="http://schemas.microsoft.com/office/drawing/2010/main" val="0"/>
              </a:ext>
            </a:extLst>
          </a:blip>
          <a:srcRect/>
          <a:stretch>
            <a:fillRect/>
          </a:stretch>
        </p:blipFill>
        <p:spPr bwMode="auto">
          <a:xfrm>
            <a:off x="4488217" y="3901983"/>
            <a:ext cx="839788" cy="620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Picture 49">
            <a:extLst>
              <a:ext uri="{FF2B5EF4-FFF2-40B4-BE49-F238E27FC236}">
                <a16:creationId xmlns:a16="http://schemas.microsoft.com/office/drawing/2014/main" id="{9EA4977F-BA3A-4570-A1BA-DD29FED19CEC}"/>
              </a:ext>
            </a:extLst>
          </p:cNvPr>
          <p:cNvPicPr>
            <a:picLocks noChangeAspect="1"/>
          </p:cNvPicPr>
          <p:nvPr/>
        </p:nvPicPr>
        <p:blipFill>
          <a:blip r:embed="rId51" cstate="email">
            <a:extLst>
              <a:ext uri="{28A0092B-C50C-407E-A947-70E740481C1C}">
                <a14:useLocalDpi xmlns:a14="http://schemas.microsoft.com/office/drawing/2010/main" val="0"/>
              </a:ext>
            </a:extLst>
          </a:blip>
          <a:srcRect/>
          <a:stretch>
            <a:fillRect/>
          </a:stretch>
        </p:blipFill>
        <p:spPr bwMode="auto">
          <a:xfrm>
            <a:off x="5388331" y="3884521"/>
            <a:ext cx="892175"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4" name="Picture 50">
            <a:extLst>
              <a:ext uri="{FF2B5EF4-FFF2-40B4-BE49-F238E27FC236}">
                <a16:creationId xmlns:a16="http://schemas.microsoft.com/office/drawing/2014/main" id="{48D6DA9F-39C7-45C9-B46A-0580E1324DF0}"/>
              </a:ext>
            </a:extLst>
          </p:cNvPr>
          <p:cNvPicPr>
            <a:picLocks noChangeAspect="1"/>
          </p:cNvPicPr>
          <p:nvPr/>
        </p:nvPicPr>
        <p:blipFill>
          <a:blip r:embed="rId52" cstate="email">
            <a:extLst>
              <a:ext uri="{28A0092B-C50C-407E-A947-70E740481C1C}">
                <a14:useLocalDpi xmlns:a14="http://schemas.microsoft.com/office/drawing/2010/main" val="0"/>
              </a:ext>
            </a:extLst>
          </a:blip>
          <a:srcRect/>
          <a:stretch>
            <a:fillRect/>
          </a:stretch>
        </p:blipFill>
        <p:spPr bwMode="auto">
          <a:xfrm>
            <a:off x="6339242" y="3884521"/>
            <a:ext cx="896938" cy="631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5" name="Picture 51">
            <a:extLst>
              <a:ext uri="{FF2B5EF4-FFF2-40B4-BE49-F238E27FC236}">
                <a16:creationId xmlns:a16="http://schemas.microsoft.com/office/drawing/2014/main" id="{33396D72-E714-48CF-B544-3752DDFE578E}"/>
              </a:ext>
            </a:extLst>
          </p:cNvPr>
          <p:cNvPicPr>
            <a:picLocks noChangeAspect="1"/>
          </p:cNvPicPr>
          <p:nvPr/>
        </p:nvPicPr>
        <p:blipFill>
          <a:blip r:embed="rId53" cstate="email">
            <a:extLst>
              <a:ext uri="{28A0092B-C50C-407E-A947-70E740481C1C}">
                <a14:useLocalDpi xmlns:a14="http://schemas.microsoft.com/office/drawing/2010/main" val="0"/>
              </a:ext>
            </a:extLst>
          </a:blip>
          <a:srcRect/>
          <a:stretch>
            <a:fillRect/>
          </a:stretch>
        </p:blipFill>
        <p:spPr bwMode="auto">
          <a:xfrm>
            <a:off x="7294918" y="3884521"/>
            <a:ext cx="842963" cy="638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6" name="Picture 52">
            <a:extLst>
              <a:ext uri="{FF2B5EF4-FFF2-40B4-BE49-F238E27FC236}">
                <a16:creationId xmlns:a16="http://schemas.microsoft.com/office/drawing/2014/main" id="{FA9D852A-B267-46AD-8D33-9809245AEBB7}"/>
              </a:ext>
            </a:extLst>
          </p:cNvPr>
          <p:cNvPicPr>
            <a:picLocks noChangeAspect="1"/>
          </p:cNvPicPr>
          <p:nvPr/>
        </p:nvPicPr>
        <p:blipFill>
          <a:blip r:embed="rId54" cstate="email">
            <a:extLst>
              <a:ext uri="{28A0092B-C50C-407E-A947-70E740481C1C}">
                <a14:useLocalDpi xmlns:a14="http://schemas.microsoft.com/office/drawing/2010/main" val="0"/>
              </a:ext>
            </a:extLst>
          </a:blip>
          <a:srcRect/>
          <a:stretch>
            <a:fillRect/>
          </a:stretch>
        </p:blipFill>
        <p:spPr bwMode="auto">
          <a:xfrm>
            <a:off x="8223605" y="3881346"/>
            <a:ext cx="946150" cy="644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7" name="Picture 72">
            <a:extLst>
              <a:ext uri="{FF2B5EF4-FFF2-40B4-BE49-F238E27FC236}">
                <a16:creationId xmlns:a16="http://schemas.microsoft.com/office/drawing/2014/main" id="{FFE8EC4A-A098-49A2-9F04-08481752BD7F}"/>
              </a:ext>
            </a:extLst>
          </p:cNvPr>
          <p:cNvPicPr>
            <a:picLocks noChangeAspect="1"/>
          </p:cNvPicPr>
          <p:nvPr/>
        </p:nvPicPr>
        <p:blipFill>
          <a:blip r:embed="rId55" cstate="email">
            <a:extLst>
              <a:ext uri="{28A0092B-C50C-407E-A947-70E740481C1C}">
                <a14:useLocalDpi xmlns:a14="http://schemas.microsoft.com/office/drawing/2010/main" val="0"/>
              </a:ext>
            </a:extLst>
          </a:blip>
          <a:srcRect/>
          <a:stretch>
            <a:fillRect/>
          </a:stretch>
        </p:blipFill>
        <p:spPr bwMode="auto">
          <a:xfrm>
            <a:off x="9226905" y="3881345"/>
            <a:ext cx="838200" cy="635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8" name="Picture 73">
            <a:extLst>
              <a:ext uri="{FF2B5EF4-FFF2-40B4-BE49-F238E27FC236}">
                <a16:creationId xmlns:a16="http://schemas.microsoft.com/office/drawing/2014/main" id="{683C18AE-1E17-4AA0-996B-1E679A3778AC}"/>
              </a:ext>
            </a:extLst>
          </p:cNvPr>
          <p:cNvPicPr>
            <a:picLocks noChangeAspect="1"/>
          </p:cNvPicPr>
          <p:nvPr/>
        </p:nvPicPr>
        <p:blipFill>
          <a:blip r:embed="rId56" cstate="email">
            <a:extLst>
              <a:ext uri="{28A0092B-C50C-407E-A947-70E740481C1C}">
                <a14:useLocalDpi xmlns:a14="http://schemas.microsoft.com/office/drawing/2010/main" val="0"/>
              </a:ext>
            </a:extLst>
          </a:blip>
          <a:srcRect/>
          <a:stretch>
            <a:fillRect/>
          </a:stretch>
        </p:blipFill>
        <p:spPr bwMode="auto">
          <a:xfrm>
            <a:off x="1887893" y="4584609"/>
            <a:ext cx="879475" cy="585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9" name="Picture 74">
            <a:extLst>
              <a:ext uri="{FF2B5EF4-FFF2-40B4-BE49-F238E27FC236}">
                <a16:creationId xmlns:a16="http://schemas.microsoft.com/office/drawing/2014/main" id="{03D34005-1BCA-47D3-B719-952A47283EAE}"/>
              </a:ext>
            </a:extLst>
          </p:cNvPr>
          <p:cNvPicPr>
            <a:picLocks noChangeAspect="1"/>
          </p:cNvPicPr>
          <p:nvPr/>
        </p:nvPicPr>
        <p:blipFill>
          <a:blip r:embed="rId57" cstate="email">
            <a:extLst>
              <a:ext uri="{28A0092B-C50C-407E-A947-70E740481C1C}">
                <a14:useLocalDpi xmlns:a14="http://schemas.microsoft.com/office/drawing/2010/main" val="0"/>
              </a:ext>
            </a:extLst>
          </a:blip>
          <a:srcRect/>
          <a:stretch>
            <a:fillRect/>
          </a:stretch>
        </p:blipFill>
        <p:spPr bwMode="auto">
          <a:xfrm>
            <a:off x="2808642" y="4579846"/>
            <a:ext cx="808038" cy="595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0" name="Picture 75">
            <a:extLst>
              <a:ext uri="{FF2B5EF4-FFF2-40B4-BE49-F238E27FC236}">
                <a16:creationId xmlns:a16="http://schemas.microsoft.com/office/drawing/2014/main" id="{7666ADE3-1915-4B49-8597-DFFAB35B4EFC}"/>
              </a:ext>
            </a:extLst>
          </p:cNvPr>
          <p:cNvPicPr>
            <a:picLocks noChangeAspect="1"/>
          </p:cNvPicPr>
          <p:nvPr/>
        </p:nvPicPr>
        <p:blipFill>
          <a:blip r:embed="rId58" cstate="email">
            <a:extLst>
              <a:ext uri="{28A0092B-C50C-407E-A947-70E740481C1C}">
                <a14:useLocalDpi xmlns:a14="http://schemas.microsoft.com/office/drawing/2010/main" val="0"/>
              </a:ext>
            </a:extLst>
          </a:blip>
          <a:srcRect/>
          <a:stretch>
            <a:fillRect/>
          </a:stretch>
        </p:blipFill>
        <p:spPr bwMode="auto">
          <a:xfrm>
            <a:off x="3654781" y="4581433"/>
            <a:ext cx="841375"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1" name="Picture 76">
            <a:extLst>
              <a:ext uri="{FF2B5EF4-FFF2-40B4-BE49-F238E27FC236}">
                <a16:creationId xmlns:a16="http://schemas.microsoft.com/office/drawing/2014/main" id="{C86FE9B0-5931-42E9-9974-D652EFD1A1E7}"/>
              </a:ext>
            </a:extLst>
          </p:cNvPr>
          <p:cNvPicPr>
            <a:picLocks noChangeAspect="1"/>
          </p:cNvPicPr>
          <p:nvPr/>
        </p:nvPicPr>
        <p:blipFill>
          <a:blip r:embed="rId59" cstate="email">
            <a:extLst>
              <a:ext uri="{28A0092B-C50C-407E-A947-70E740481C1C}">
                <a14:useLocalDpi xmlns:a14="http://schemas.microsoft.com/office/drawing/2010/main" val="0"/>
              </a:ext>
            </a:extLst>
          </a:blip>
          <a:srcRect/>
          <a:stretch>
            <a:fillRect/>
          </a:stretch>
        </p:blipFill>
        <p:spPr bwMode="auto">
          <a:xfrm>
            <a:off x="4550131" y="4594133"/>
            <a:ext cx="827087"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2" name="Picture 77">
            <a:extLst>
              <a:ext uri="{FF2B5EF4-FFF2-40B4-BE49-F238E27FC236}">
                <a16:creationId xmlns:a16="http://schemas.microsoft.com/office/drawing/2014/main" id="{22B74F30-F358-4B5D-90FF-FBD46DB36D24}"/>
              </a:ext>
            </a:extLst>
          </p:cNvPr>
          <p:cNvPicPr>
            <a:picLocks noChangeAspect="1"/>
          </p:cNvPicPr>
          <p:nvPr/>
        </p:nvPicPr>
        <p:blipFill>
          <a:blip r:embed="rId60" cstate="email">
            <a:extLst>
              <a:ext uri="{28A0092B-C50C-407E-A947-70E740481C1C}">
                <a14:useLocalDpi xmlns:a14="http://schemas.microsoft.com/office/drawing/2010/main" val="0"/>
              </a:ext>
            </a:extLst>
          </a:blip>
          <a:srcRect/>
          <a:stretch>
            <a:fillRect/>
          </a:stretch>
        </p:blipFill>
        <p:spPr bwMode="auto">
          <a:xfrm>
            <a:off x="5428017" y="4581433"/>
            <a:ext cx="884238" cy="60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3" name="Picture 78">
            <a:extLst>
              <a:ext uri="{FF2B5EF4-FFF2-40B4-BE49-F238E27FC236}">
                <a16:creationId xmlns:a16="http://schemas.microsoft.com/office/drawing/2014/main" id="{98E7E42F-9B6F-4569-A518-AB2C3D4B0E97}"/>
              </a:ext>
            </a:extLst>
          </p:cNvPr>
          <p:cNvPicPr>
            <a:picLocks noChangeAspect="1"/>
          </p:cNvPicPr>
          <p:nvPr/>
        </p:nvPicPr>
        <p:blipFill>
          <a:blip r:embed="rId61" cstate="email">
            <a:extLst>
              <a:ext uri="{28A0092B-C50C-407E-A947-70E740481C1C}">
                <a14:useLocalDpi xmlns:a14="http://schemas.microsoft.com/office/drawing/2010/main" val="0"/>
              </a:ext>
            </a:extLst>
          </a:blip>
          <a:srcRect/>
          <a:stretch>
            <a:fillRect/>
          </a:stretch>
        </p:blipFill>
        <p:spPr bwMode="auto">
          <a:xfrm>
            <a:off x="6372581" y="4567145"/>
            <a:ext cx="890587" cy="617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4" name="Picture 37">
            <a:extLst>
              <a:ext uri="{FF2B5EF4-FFF2-40B4-BE49-F238E27FC236}">
                <a16:creationId xmlns:a16="http://schemas.microsoft.com/office/drawing/2014/main" id="{14C13426-2F3D-4038-906F-1CBCF1B3FFF5}"/>
              </a:ext>
            </a:extLst>
          </p:cNvPr>
          <p:cNvPicPr>
            <a:picLocks noChangeAspect="1"/>
          </p:cNvPicPr>
          <p:nvPr/>
        </p:nvPicPr>
        <p:blipFill>
          <a:blip r:embed="rId62" cstate="email">
            <a:extLst>
              <a:ext uri="{28A0092B-C50C-407E-A947-70E740481C1C}">
                <a14:useLocalDpi xmlns:a14="http://schemas.microsoft.com/office/drawing/2010/main" val="0"/>
              </a:ext>
            </a:extLst>
          </a:blip>
          <a:srcRect/>
          <a:stretch>
            <a:fillRect/>
          </a:stretch>
        </p:blipFill>
        <p:spPr bwMode="auto">
          <a:xfrm>
            <a:off x="7320318" y="4579845"/>
            <a:ext cx="823913" cy="590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5" name="Picture 38">
            <a:extLst>
              <a:ext uri="{FF2B5EF4-FFF2-40B4-BE49-F238E27FC236}">
                <a16:creationId xmlns:a16="http://schemas.microsoft.com/office/drawing/2014/main" id="{280ABA74-41A4-4EC1-9CAD-6544C01450BF}"/>
              </a:ext>
            </a:extLst>
          </p:cNvPr>
          <p:cNvPicPr>
            <a:picLocks noChangeAspect="1"/>
          </p:cNvPicPr>
          <p:nvPr/>
        </p:nvPicPr>
        <p:blipFill>
          <a:blip r:embed="rId63" cstate="email">
            <a:extLst>
              <a:ext uri="{28A0092B-C50C-407E-A947-70E740481C1C}">
                <a14:useLocalDpi xmlns:a14="http://schemas.microsoft.com/office/drawing/2010/main" val="0"/>
              </a:ext>
            </a:extLst>
          </a:blip>
          <a:srcRect/>
          <a:stretch>
            <a:fillRect/>
          </a:stretch>
        </p:blipFill>
        <p:spPr bwMode="auto">
          <a:xfrm>
            <a:off x="8210905" y="4575083"/>
            <a:ext cx="901700"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6" name="Picture 39">
            <a:extLst>
              <a:ext uri="{FF2B5EF4-FFF2-40B4-BE49-F238E27FC236}">
                <a16:creationId xmlns:a16="http://schemas.microsoft.com/office/drawing/2014/main" id="{0947524A-8DA2-4A34-948B-1E69DBF6A81C}"/>
              </a:ext>
            </a:extLst>
          </p:cNvPr>
          <p:cNvPicPr>
            <a:picLocks noChangeAspect="1"/>
          </p:cNvPicPr>
          <p:nvPr/>
        </p:nvPicPr>
        <p:blipFill>
          <a:blip r:embed="rId64" cstate="email">
            <a:extLst>
              <a:ext uri="{28A0092B-C50C-407E-A947-70E740481C1C}">
                <a14:useLocalDpi xmlns:a14="http://schemas.microsoft.com/office/drawing/2010/main" val="0"/>
              </a:ext>
            </a:extLst>
          </a:blip>
          <a:srcRect/>
          <a:stretch>
            <a:fillRect/>
          </a:stretch>
        </p:blipFill>
        <p:spPr bwMode="auto">
          <a:xfrm>
            <a:off x="9168167" y="4581433"/>
            <a:ext cx="890588" cy="609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7" name="Picture 40">
            <a:extLst>
              <a:ext uri="{FF2B5EF4-FFF2-40B4-BE49-F238E27FC236}">
                <a16:creationId xmlns:a16="http://schemas.microsoft.com/office/drawing/2014/main" id="{AD2E7E4C-5876-472D-A759-E74E8894AB5F}"/>
              </a:ext>
            </a:extLst>
          </p:cNvPr>
          <p:cNvPicPr>
            <a:picLocks noChangeAspect="1"/>
          </p:cNvPicPr>
          <p:nvPr/>
        </p:nvPicPr>
        <p:blipFill>
          <a:blip r:embed="rId65" cstate="email">
            <a:extLst>
              <a:ext uri="{28A0092B-C50C-407E-A947-70E740481C1C}">
                <a14:useLocalDpi xmlns:a14="http://schemas.microsoft.com/office/drawing/2010/main" val="0"/>
              </a:ext>
            </a:extLst>
          </a:blip>
          <a:srcRect/>
          <a:stretch>
            <a:fillRect/>
          </a:stretch>
        </p:blipFill>
        <p:spPr bwMode="auto">
          <a:xfrm>
            <a:off x="2343506" y="5245009"/>
            <a:ext cx="879475" cy="630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8" name="Picture 29">
            <a:extLst>
              <a:ext uri="{FF2B5EF4-FFF2-40B4-BE49-F238E27FC236}">
                <a16:creationId xmlns:a16="http://schemas.microsoft.com/office/drawing/2014/main" id="{AE04DF10-915F-4AB5-B761-AF6C597B69F9}"/>
              </a:ext>
            </a:extLst>
          </p:cNvPr>
          <p:cNvPicPr>
            <a:picLocks noChangeAspect="1"/>
          </p:cNvPicPr>
          <p:nvPr/>
        </p:nvPicPr>
        <p:blipFill>
          <a:blip r:embed="rId66" cstate="email">
            <a:extLst>
              <a:ext uri="{28A0092B-C50C-407E-A947-70E740481C1C}">
                <a14:useLocalDpi xmlns:a14="http://schemas.microsoft.com/office/drawing/2010/main" val="0"/>
              </a:ext>
            </a:extLst>
          </a:blip>
          <a:srcRect/>
          <a:stretch>
            <a:fillRect/>
          </a:stretch>
        </p:blipFill>
        <p:spPr bwMode="auto">
          <a:xfrm>
            <a:off x="7869593" y="5251359"/>
            <a:ext cx="784225" cy="623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9" name="Picture 30">
            <a:extLst>
              <a:ext uri="{FF2B5EF4-FFF2-40B4-BE49-F238E27FC236}">
                <a16:creationId xmlns:a16="http://schemas.microsoft.com/office/drawing/2014/main" id="{C8BB9EB8-1393-4BA0-A2A0-948FE31151F3}"/>
              </a:ext>
            </a:extLst>
          </p:cNvPr>
          <p:cNvPicPr>
            <a:picLocks noChangeAspect="1"/>
          </p:cNvPicPr>
          <p:nvPr/>
        </p:nvPicPr>
        <p:blipFill>
          <a:blip r:embed="rId67" cstate="email">
            <a:extLst>
              <a:ext uri="{28A0092B-C50C-407E-A947-70E740481C1C}">
                <a14:useLocalDpi xmlns:a14="http://schemas.microsoft.com/office/drawing/2010/main" val="0"/>
              </a:ext>
            </a:extLst>
          </a:blip>
          <a:srcRect/>
          <a:stretch>
            <a:fillRect/>
          </a:stretch>
        </p:blipFill>
        <p:spPr bwMode="auto">
          <a:xfrm>
            <a:off x="8710968" y="5245009"/>
            <a:ext cx="841375"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0" name="Picture 53">
            <a:extLst>
              <a:ext uri="{FF2B5EF4-FFF2-40B4-BE49-F238E27FC236}">
                <a16:creationId xmlns:a16="http://schemas.microsoft.com/office/drawing/2014/main" id="{E0F88BE2-0831-4345-8CEB-9A0805FA3514}"/>
              </a:ext>
            </a:extLst>
          </p:cNvPr>
          <p:cNvPicPr>
            <a:picLocks noChangeAspect="1"/>
          </p:cNvPicPr>
          <p:nvPr/>
        </p:nvPicPr>
        <p:blipFill>
          <a:blip r:embed="rId68" cstate="email">
            <a:extLst>
              <a:ext uri="{28A0092B-C50C-407E-A947-70E740481C1C}">
                <a14:useLocalDpi xmlns:a14="http://schemas.microsoft.com/office/drawing/2010/main" val="0"/>
              </a:ext>
            </a:extLst>
          </a:blip>
          <a:srcRect/>
          <a:stretch>
            <a:fillRect/>
          </a:stretch>
        </p:blipFill>
        <p:spPr bwMode="auto">
          <a:xfrm>
            <a:off x="3302355" y="5259296"/>
            <a:ext cx="882650" cy="633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 name="Picture 54">
            <a:extLst>
              <a:ext uri="{FF2B5EF4-FFF2-40B4-BE49-F238E27FC236}">
                <a16:creationId xmlns:a16="http://schemas.microsoft.com/office/drawing/2014/main" id="{25BC8874-217A-413F-BC51-1B30506E768D}"/>
              </a:ext>
            </a:extLst>
          </p:cNvPr>
          <p:cNvPicPr>
            <a:picLocks noChangeAspect="1"/>
          </p:cNvPicPr>
          <p:nvPr/>
        </p:nvPicPr>
        <p:blipFill>
          <a:blip r:embed="rId69" cstate="email">
            <a:extLst>
              <a:ext uri="{28A0092B-C50C-407E-A947-70E740481C1C}">
                <a14:useLocalDpi xmlns:a14="http://schemas.microsoft.com/office/drawing/2010/main" val="0"/>
              </a:ext>
            </a:extLst>
          </a:blip>
          <a:srcRect/>
          <a:stretch>
            <a:fillRect/>
          </a:stretch>
        </p:blipFill>
        <p:spPr bwMode="auto">
          <a:xfrm>
            <a:off x="4227867" y="5245009"/>
            <a:ext cx="846138" cy="642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2" name="Picture 55">
            <a:extLst>
              <a:ext uri="{FF2B5EF4-FFF2-40B4-BE49-F238E27FC236}">
                <a16:creationId xmlns:a16="http://schemas.microsoft.com/office/drawing/2014/main" id="{19EE795F-4B71-4D0F-9248-BE357DE5B1AC}"/>
              </a:ext>
            </a:extLst>
          </p:cNvPr>
          <p:cNvPicPr>
            <a:picLocks noChangeAspect="1"/>
          </p:cNvPicPr>
          <p:nvPr/>
        </p:nvPicPr>
        <p:blipFill>
          <a:blip r:embed="rId70" cstate="email">
            <a:extLst>
              <a:ext uri="{28A0092B-C50C-407E-A947-70E740481C1C}">
                <a14:useLocalDpi xmlns:a14="http://schemas.microsoft.com/office/drawing/2010/main" val="0"/>
              </a:ext>
            </a:extLst>
          </a:blip>
          <a:srcRect/>
          <a:stretch>
            <a:fillRect/>
          </a:stretch>
        </p:blipFill>
        <p:spPr bwMode="auto">
          <a:xfrm>
            <a:off x="5134330" y="5246596"/>
            <a:ext cx="735012" cy="6461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3" name="Picture 56">
            <a:extLst>
              <a:ext uri="{FF2B5EF4-FFF2-40B4-BE49-F238E27FC236}">
                <a16:creationId xmlns:a16="http://schemas.microsoft.com/office/drawing/2014/main" id="{7D5B1B05-1555-45FE-8574-22E94BD2769F}"/>
              </a:ext>
            </a:extLst>
          </p:cNvPr>
          <p:cNvPicPr>
            <a:picLocks noChangeAspect="1"/>
          </p:cNvPicPr>
          <p:nvPr/>
        </p:nvPicPr>
        <p:blipFill>
          <a:blip r:embed="rId71" cstate="email">
            <a:extLst>
              <a:ext uri="{28A0092B-C50C-407E-A947-70E740481C1C}">
                <a14:useLocalDpi xmlns:a14="http://schemas.microsoft.com/office/drawing/2010/main" val="0"/>
              </a:ext>
            </a:extLst>
          </a:blip>
          <a:srcRect/>
          <a:stretch>
            <a:fillRect/>
          </a:stretch>
        </p:blipFill>
        <p:spPr bwMode="auto">
          <a:xfrm>
            <a:off x="5926492" y="5248183"/>
            <a:ext cx="901700" cy="639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4" name="Picture 57">
            <a:extLst>
              <a:ext uri="{FF2B5EF4-FFF2-40B4-BE49-F238E27FC236}">
                <a16:creationId xmlns:a16="http://schemas.microsoft.com/office/drawing/2014/main" id="{F437BDA1-1586-4BF3-A639-46C16DCA057B}"/>
              </a:ext>
            </a:extLst>
          </p:cNvPr>
          <p:cNvPicPr>
            <a:picLocks noChangeAspect="1"/>
          </p:cNvPicPr>
          <p:nvPr/>
        </p:nvPicPr>
        <p:blipFill>
          <a:blip r:embed="rId72" cstate="email">
            <a:extLst>
              <a:ext uri="{28A0092B-C50C-407E-A947-70E740481C1C}">
                <a14:useLocalDpi xmlns:a14="http://schemas.microsoft.com/office/drawing/2010/main" val="0"/>
              </a:ext>
            </a:extLst>
          </a:blip>
          <a:srcRect/>
          <a:stretch>
            <a:fillRect/>
          </a:stretch>
        </p:blipFill>
        <p:spPr bwMode="auto">
          <a:xfrm>
            <a:off x="6883756" y="5252945"/>
            <a:ext cx="928687" cy="6413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5" name="Picture 31">
            <a:extLst>
              <a:ext uri="{FF2B5EF4-FFF2-40B4-BE49-F238E27FC236}">
                <a16:creationId xmlns:a16="http://schemas.microsoft.com/office/drawing/2014/main" id="{1FE713EF-B04A-468E-BFA8-DB54636FE18F}"/>
              </a:ext>
            </a:extLst>
          </p:cNvPr>
          <p:cNvPicPr>
            <a:picLocks noChangeAspect="1"/>
          </p:cNvPicPr>
          <p:nvPr/>
        </p:nvPicPr>
        <p:blipFill>
          <a:blip r:embed="rId73" cstate="email">
            <a:extLst>
              <a:ext uri="{28A0092B-C50C-407E-A947-70E740481C1C}">
                <a14:useLocalDpi xmlns:a14="http://schemas.microsoft.com/office/drawing/2010/main" val="0"/>
              </a:ext>
            </a:extLst>
          </a:blip>
          <a:srcRect/>
          <a:stretch>
            <a:fillRect/>
          </a:stretch>
        </p:blipFill>
        <p:spPr bwMode="auto">
          <a:xfrm>
            <a:off x="2280006" y="6005420"/>
            <a:ext cx="1011237" cy="700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6" name="Picture 32">
            <a:extLst>
              <a:ext uri="{FF2B5EF4-FFF2-40B4-BE49-F238E27FC236}">
                <a16:creationId xmlns:a16="http://schemas.microsoft.com/office/drawing/2014/main" id="{680D1485-7051-46D9-B4EC-38F3408F51AE}"/>
              </a:ext>
            </a:extLst>
          </p:cNvPr>
          <p:cNvPicPr>
            <a:picLocks noChangeAspect="1"/>
          </p:cNvPicPr>
          <p:nvPr/>
        </p:nvPicPr>
        <p:blipFill>
          <a:blip r:embed="rId74" cstate="email">
            <a:extLst>
              <a:ext uri="{28A0092B-C50C-407E-A947-70E740481C1C}">
                <a14:useLocalDpi xmlns:a14="http://schemas.microsoft.com/office/drawing/2010/main" val="0"/>
              </a:ext>
            </a:extLst>
          </a:blip>
          <a:srcRect/>
          <a:stretch>
            <a:fillRect/>
          </a:stretch>
        </p:blipFill>
        <p:spPr bwMode="auto">
          <a:xfrm>
            <a:off x="3369031" y="6005420"/>
            <a:ext cx="612775"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 name="Picture 33">
            <a:extLst>
              <a:ext uri="{FF2B5EF4-FFF2-40B4-BE49-F238E27FC236}">
                <a16:creationId xmlns:a16="http://schemas.microsoft.com/office/drawing/2014/main" id="{1F8ECDAA-CC93-49AB-A246-4B6BD06751C4}"/>
              </a:ext>
            </a:extLst>
          </p:cNvPr>
          <p:cNvPicPr>
            <a:picLocks noChangeAspect="1"/>
          </p:cNvPicPr>
          <p:nvPr/>
        </p:nvPicPr>
        <p:blipFill>
          <a:blip r:embed="rId75" cstate="email">
            <a:extLst>
              <a:ext uri="{28A0092B-C50C-407E-A947-70E740481C1C}">
                <a14:useLocalDpi xmlns:a14="http://schemas.microsoft.com/office/drawing/2010/main" val="0"/>
              </a:ext>
            </a:extLst>
          </a:blip>
          <a:srcRect/>
          <a:stretch>
            <a:fillRect/>
          </a:stretch>
        </p:blipFill>
        <p:spPr bwMode="auto">
          <a:xfrm>
            <a:off x="4035781" y="5992720"/>
            <a:ext cx="541337" cy="712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8" name="Picture 34">
            <a:extLst>
              <a:ext uri="{FF2B5EF4-FFF2-40B4-BE49-F238E27FC236}">
                <a16:creationId xmlns:a16="http://schemas.microsoft.com/office/drawing/2014/main" id="{D2D95753-4627-4D4D-ACA2-5CD718D88E2C}"/>
              </a:ext>
            </a:extLst>
          </p:cNvPr>
          <p:cNvPicPr>
            <a:picLocks noChangeAspect="1"/>
          </p:cNvPicPr>
          <p:nvPr/>
        </p:nvPicPr>
        <p:blipFill>
          <a:blip r:embed="rId76" cstate="email">
            <a:extLst>
              <a:ext uri="{28A0092B-C50C-407E-A947-70E740481C1C}">
                <a14:useLocalDpi xmlns:a14="http://schemas.microsoft.com/office/drawing/2010/main" val="0"/>
              </a:ext>
            </a:extLst>
          </a:blip>
          <a:srcRect/>
          <a:stretch>
            <a:fillRect/>
          </a:stretch>
        </p:blipFill>
        <p:spPr bwMode="auto">
          <a:xfrm>
            <a:off x="4640618" y="5991134"/>
            <a:ext cx="746125" cy="7254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9" name="Picture 28">
            <a:extLst>
              <a:ext uri="{FF2B5EF4-FFF2-40B4-BE49-F238E27FC236}">
                <a16:creationId xmlns:a16="http://schemas.microsoft.com/office/drawing/2014/main" id="{632156AC-D695-4C03-8E30-AE9F1644D46A}"/>
              </a:ext>
            </a:extLst>
          </p:cNvPr>
          <p:cNvPicPr>
            <a:picLocks noChangeAspect="1"/>
          </p:cNvPicPr>
          <p:nvPr/>
        </p:nvPicPr>
        <p:blipFill>
          <a:blip r:embed="rId77" cstate="email">
            <a:extLst>
              <a:ext uri="{28A0092B-C50C-407E-A947-70E740481C1C}">
                <a14:useLocalDpi xmlns:a14="http://schemas.microsoft.com/office/drawing/2010/main" val="0"/>
              </a:ext>
            </a:extLst>
          </a:blip>
          <a:srcRect/>
          <a:stretch>
            <a:fillRect/>
          </a:stretch>
        </p:blipFill>
        <p:spPr bwMode="auto">
          <a:xfrm>
            <a:off x="8545867" y="5968908"/>
            <a:ext cx="946150"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0" name="Picture 70">
            <a:extLst>
              <a:ext uri="{FF2B5EF4-FFF2-40B4-BE49-F238E27FC236}">
                <a16:creationId xmlns:a16="http://schemas.microsoft.com/office/drawing/2014/main" id="{C212B624-F103-432D-A4C7-EB475AA35C5E}"/>
              </a:ext>
            </a:extLst>
          </p:cNvPr>
          <p:cNvPicPr>
            <a:picLocks noChangeAspect="1"/>
          </p:cNvPicPr>
          <p:nvPr/>
        </p:nvPicPr>
        <p:blipFill>
          <a:blip r:embed="rId78" cstate="email">
            <a:extLst>
              <a:ext uri="{28A0092B-C50C-407E-A947-70E740481C1C}">
                <a14:useLocalDpi xmlns:a14="http://schemas.microsoft.com/office/drawing/2010/main" val="0"/>
              </a:ext>
            </a:extLst>
          </a:blip>
          <a:srcRect/>
          <a:stretch>
            <a:fillRect/>
          </a:stretch>
        </p:blipFill>
        <p:spPr bwMode="auto">
          <a:xfrm>
            <a:off x="6715480" y="5967321"/>
            <a:ext cx="982662" cy="714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1" name="Picture 71">
            <a:extLst>
              <a:ext uri="{FF2B5EF4-FFF2-40B4-BE49-F238E27FC236}">
                <a16:creationId xmlns:a16="http://schemas.microsoft.com/office/drawing/2014/main" id="{7E540B46-3FCF-497B-B0E6-3219DBF589F4}"/>
              </a:ext>
            </a:extLst>
          </p:cNvPr>
          <p:cNvPicPr>
            <a:picLocks noChangeAspect="1"/>
          </p:cNvPicPr>
          <p:nvPr/>
        </p:nvPicPr>
        <p:blipFill>
          <a:blip r:embed="rId79" cstate="email">
            <a:extLst>
              <a:ext uri="{28A0092B-C50C-407E-A947-70E740481C1C}">
                <a14:useLocalDpi xmlns:a14="http://schemas.microsoft.com/office/drawing/2010/main" val="0"/>
              </a:ext>
            </a:extLst>
          </a:blip>
          <a:srcRect/>
          <a:stretch>
            <a:fillRect/>
          </a:stretch>
        </p:blipFill>
        <p:spPr bwMode="auto">
          <a:xfrm>
            <a:off x="7802918" y="5968908"/>
            <a:ext cx="682625" cy="711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2" name="Picture 79">
            <a:extLst>
              <a:ext uri="{FF2B5EF4-FFF2-40B4-BE49-F238E27FC236}">
                <a16:creationId xmlns:a16="http://schemas.microsoft.com/office/drawing/2014/main" id="{BD24D08E-A6AE-4326-AE6D-B7BDD537A85C}"/>
              </a:ext>
            </a:extLst>
          </p:cNvPr>
          <p:cNvPicPr>
            <a:picLocks noChangeAspect="1"/>
          </p:cNvPicPr>
          <p:nvPr/>
        </p:nvPicPr>
        <p:blipFill>
          <a:blip r:embed="rId80" cstate="email">
            <a:extLst>
              <a:ext uri="{28A0092B-C50C-407E-A947-70E740481C1C}">
                <a14:useLocalDpi xmlns:a14="http://schemas.microsoft.com/office/drawing/2010/main" val="0"/>
              </a:ext>
            </a:extLst>
          </a:blip>
          <a:srcRect/>
          <a:stretch>
            <a:fillRect/>
          </a:stretch>
        </p:blipFill>
        <p:spPr bwMode="auto">
          <a:xfrm>
            <a:off x="5462943" y="5970496"/>
            <a:ext cx="1141413" cy="684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BDC-Logo-MASTER.png">
            <a:extLst>
              <a:ext uri="{FF2B5EF4-FFF2-40B4-BE49-F238E27FC236}">
                <a16:creationId xmlns:a16="http://schemas.microsoft.com/office/drawing/2014/main" id="{2B454479-D32B-46E4-9D99-5537871F0C31}"/>
              </a:ext>
            </a:extLst>
          </p:cNvPr>
          <p:cNvPicPr>
            <a:picLocks noChangeAspect="1"/>
          </p:cNvPicPr>
          <p:nvPr/>
        </p:nvPicPr>
        <p:blipFill>
          <a:blip r:embed="rId81"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83" name="Picture 82">
            <a:extLst>
              <a:ext uri="{FF2B5EF4-FFF2-40B4-BE49-F238E27FC236}">
                <a16:creationId xmlns:a16="http://schemas.microsoft.com/office/drawing/2014/main" id="{61F3CF04-A45B-4456-9FFF-CB273DEB376A}"/>
              </a:ext>
            </a:extLst>
          </p:cNvPr>
          <p:cNvPicPr>
            <a:picLocks noChangeAspect="1"/>
          </p:cNvPicPr>
          <p:nvPr/>
        </p:nvPicPr>
        <p:blipFill>
          <a:blip r:embed="rId82">
            <a:extLst>
              <a:ext uri="{28A0092B-C50C-407E-A947-70E740481C1C}">
                <a14:useLocalDpi xmlns:a14="http://schemas.microsoft.com/office/drawing/2010/main" val="0"/>
              </a:ext>
            </a:extLst>
          </a:blip>
          <a:stretch>
            <a:fillRect/>
          </a:stretch>
        </p:blipFill>
        <p:spPr>
          <a:xfrm>
            <a:off x="10725094" y="6224955"/>
            <a:ext cx="1325883" cy="535839"/>
          </a:xfrm>
          <a:prstGeom prst="rect">
            <a:avLst/>
          </a:prstGeom>
        </p:spPr>
      </p:pic>
    </p:spTree>
    <p:extLst>
      <p:ext uri="{BB962C8B-B14F-4D97-AF65-F5344CB8AC3E}">
        <p14:creationId xmlns:p14="http://schemas.microsoft.com/office/powerpoint/2010/main" val="2248775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BC884-BAA0-412E-8A6C-B7FD71CED11E}"/>
              </a:ext>
            </a:extLst>
          </p:cNvPr>
          <p:cNvSpPr>
            <a:spLocks noGrp="1"/>
          </p:cNvSpPr>
          <p:nvPr>
            <p:ph type="title"/>
          </p:nvPr>
        </p:nvSpPr>
        <p:spPr>
          <a:xfrm>
            <a:off x="531861" y="365125"/>
            <a:ext cx="10821939" cy="1325563"/>
          </a:xfrm>
        </p:spPr>
        <p:txBody>
          <a:bodyPr>
            <a:normAutofit/>
          </a:bodyPr>
          <a:lstStyle/>
          <a:p>
            <a:r>
              <a:rPr lang="en-GB" dirty="0"/>
              <a:t>Where Do Solitary Bees Nest?</a:t>
            </a:r>
            <a:br>
              <a:rPr lang="en-IE" dirty="0">
                <a:latin typeface="Calibri" charset="0"/>
              </a:rPr>
            </a:br>
            <a:endParaRPr lang="en-US" dirty="0"/>
          </a:p>
        </p:txBody>
      </p:sp>
      <p:pic>
        <p:nvPicPr>
          <p:cNvPr id="4" name="Picture 3" descr="Exposed areas.jpg">
            <a:extLst>
              <a:ext uri="{FF2B5EF4-FFF2-40B4-BE49-F238E27FC236}">
                <a16:creationId xmlns:a16="http://schemas.microsoft.com/office/drawing/2014/main" id="{6A171525-883E-424A-9ED9-C7A96487FB90}"/>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3805" y="1938336"/>
            <a:ext cx="1631950"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1C298BAE-9AEB-470D-A151-5EF70067D1F6}"/>
              </a:ext>
            </a:extLst>
          </p:cNvPr>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814867" y="1938336"/>
            <a:ext cx="1606550" cy="12255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 name="Picture 3">
            <a:extLst>
              <a:ext uri="{FF2B5EF4-FFF2-40B4-BE49-F238E27FC236}">
                <a16:creationId xmlns:a16="http://schemas.microsoft.com/office/drawing/2014/main" id="{AEFBCD03-09F1-416E-9AF5-F54D508310F2}"/>
              </a:ext>
            </a:extLst>
          </p:cNvPr>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856767" y="1946273"/>
            <a:ext cx="1460500"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 name="Picture 2">
            <a:extLst>
              <a:ext uri="{FF2B5EF4-FFF2-40B4-BE49-F238E27FC236}">
                <a16:creationId xmlns:a16="http://schemas.microsoft.com/office/drawing/2014/main" id="{EF451A2D-7392-451C-8638-E2EF53A91E0D}"/>
              </a:ext>
            </a:extLst>
          </p:cNvPr>
          <p:cNvPicPr>
            <a:picLocks noChangeAspect="1"/>
          </p:cNvPicPr>
          <p:nvPr/>
        </p:nvPicPr>
        <p:blipFill>
          <a:blip r:embed="rId6" cstate="email">
            <a:extLst>
              <a:ext uri="{28A0092B-C50C-407E-A947-70E740481C1C}">
                <a14:useLocalDpi xmlns:a14="http://schemas.microsoft.com/office/drawing/2010/main" val="0"/>
              </a:ext>
            </a:extLst>
          </a:blip>
          <a:srcRect t="-2"/>
          <a:stretch>
            <a:fillRect/>
          </a:stretch>
        </p:blipFill>
        <p:spPr bwMode="auto">
          <a:xfrm>
            <a:off x="5158143" y="1938337"/>
            <a:ext cx="1647825" cy="120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5" name="Picture 14">
            <a:extLst>
              <a:ext uri="{FF2B5EF4-FFF2-40B4-BE49-F238E27FC236}">
                <a16:creationId xmlns:a16="http://schemas.microsoft.com/office/drawing/2014/main" id="{3470D161-B0E3-479A-A49D-B980F0E33305}"/>
              </a:ext>
            </a:extLst>
          </p:cNvPr>
          <p:cNvPicPr>
            <a:picLocks noChangeAspect="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8385531" y="1938337"/>
            <a:ext cx="1400175" cy="1208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descr="NBDC-Logo-MASTER.png">
            <a:extLst>
              <a:ext uri="{FF2B5EF4-FFF2-40B4-BE49-F238E27FC236}">
                <a16:creationId xmlns:a16="http://schemas.microsoft.com/office/drawing/2014/main" id="{701E30AC-8D19-402A-9B4D-47E51D97F09D}"/>
              </a:ext>
            </a:extLst>
          </p:cNvPr>
          <p:cNvPicPr>
            <a:picLocks noChangeAspect="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1193727" y="143959"/>
            <a:ext cx="857250" cy="509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9" name="TextBox 18">
            <a:extLst>
              <a:ext uri="{FF2B5EF4-FFF2-40B4-BE49-F238E27FC236}">
                <a16:creationId xmlns:a16="http://schemas.microsoft.com/office/drawing/2014/main" id="{41076A3A-7AB6-4B9F-BFBD-71F7A27982EE}"/>
              </a:ext>
            </a:extLst>
          </p:cNvPr>
          <p:cNvSpPr txBox="1"/>
          <p:nvPr/>
        </p:nvSpPr>
        <p:spPr>
          <a:xfrm>
            <a:off x="531861" y="1616292"/>
            <a:ext cx="1214742" cy="1169551"/>
          </a:xfrm>
          <a:prstGeom prst="rect">
            <a:avLst/>
          </a:prstGeom>
          <a:noFill/>
        </p:spPr>
        <p:txBody>
          <a:bodyPr wrap="square" rtlCol="0">
            <a:spAutoFit/>
          </a:bodyPr>
          <a:lstStyle/>
          <a:p>
            <a:r>
              <a:rPr lang="en-US" sz="7000" b="1" dirty="0">
                <a:solidFill>
                  <a:srgbClr val="F9A61A"/>
                </a:solidFill>
              </a:rPr>
              <a:t>62</a:t>
            </a:r>
          </a:p>
        </p:txBody>
      </p:sp>
      <p:sp>
        <p:nvSpPr>
          <p:cNvPr id="21" name="TextBox 20">
            <a:extLst>
              <a:ext uri="{FF2B5EF4-FFF2-40B4-BE49-F238E27FC236}">
                <a16:creationId xmlns:a16="http://schemas.microsoft.com/office/drawing/2014/main" id="{8A254428-CF67-4C61-BE81-17165D48F7ED}"/>
              </a:ext>
            </a:extLst>
          </p:cNvPr>
          <p:cNvSpPr txBox="1"/>
          <p:nvPr/>
        </p:nvSpPr>
        <p:spPr>
          <a:xfrm>
            <a:off x="558055" y="2518928"/>
            <a:ext cx="1214742" cy="400110"/>
          </a:xfrm>
          <a:prstGeom prst="rect">
            <a:avLst/>
          </a:prstGeom>
          <a:noFill/>
        </p:spPr>
        <p:txBody>
          <a:bodyPr wrap="square" rtlCol="0">
            <a:spAutoFit/>
          </a:bodyPr>
          <a:lstStyle/>
          <a:p>
            <a:r>
              <a:rPr lang="en-US" sz="2000" b="1" dirty="0">
                <a:solidFill>
                  <a:srgbClr val="F9A61A"/>
                </a:solidFill>
              </a:rPr>
              <a:t>species</a:t>
            </a:r>
          </a:p>
        </p:txBody>
      </p:sp>
      <p:sp>
        <p:nvSpPr>
          <p:cNvPr id="23" name="Rectangle 1">
            <a:extLst>
              <a:ext uri="{FF2B5EF4-FFF2-40B4-BE49-F238E27FC236}">
                <a16:creationId xmlns:a16="http://schemas.microsoft.com/office/drawing/2014/main" id="{0DC7D1EB-157A-43B8-AB92-6DE73EA9A527}"/>
              </a:ext>
            </a:extLst>
          </p:cNvPr>
          <p:cNvSpPr>
            <a:spLocks noChangeArrowheads="1"/>
          </p:cNvSpPr>
          <p:nvPr/>
        </p:nvSpPr>
        <p:spPr bwMode="auto">
          <a:xfrm>
            <a:off x="2235200" y="2211212"/>
            <a:ext cx="7055569" cy="553998"/>
          </a:xfrm>
          <a:prstGeom prst="rect">
            <a:avLst/>
          </a:prstGeom>
          <a:solidFill>
            <a:srgbClr val="FFFFFF">
              <a:alpha val="60000"/>
            </a:srgb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E" altLang="en-US" sz="3000" b="1" spc="800" dirty="0">
                <a:latin typeface="Abadi" panose="020B0604020104020204" pitchFamily="34" charset="0"/>
              </a:rPr>
              <a:t>MINING BEES</a:t>
            </a:r>
          </a:p>
        </p:txBody>
      </p:sp>
      <p:sp>
        <p:nvSpPr>
          <p:cNvPr id="24" name="TextBox 23">
            <a:extLst>
              <a:ext uri="{FF2B5EF4-FFF2-40B4-BE49-F238E27FC236}">
                <a16:creationId xmlns:a16="http://schemas.microsoft.com/office/drawing/2014/main" id="{F996B6EE-9792-4895-889D-87E0B54B78D1}"/>
              </a:ext>
            </a:extLst>
          </p:cNvPr>
          <p:cNvSpPr txBox="1"/>
          <p:nvPr/>
        </p:nvSpPr>
        <p:spPr>
          <a:xfrm>
            <a:off x="9808604" y="1980944"/>
            <a:ext cx="1851535" cy="923330"/>
          </a:xfrm>
          <a:prstGeom prst="rect">
            <a:avLst/>
          </a:prstGeom>
          <a:noFill/>
        </p:spPr>
        <p:txBody>
          <a:bodyPr wrap="square" rtlCol="0">
            <a:spAutoFit/>
          </a:bodyPr>
          <a:lstStyle/>
          <a:p>
            <a:pPr algn="ctr">
              <a:lnSpc>
                <a:spcPct val="90000"/>
              </a:lnSpc>
            </a:pPr>
            <a:r>
              <a:rPr lang="en-US" sz="3000" b="1" dirty="0">
                <a:solidFill>
                  <a:srgbClr val="F9A61A"/>
                </a:solidFill>
              </a:rPr>
              <a:t>Nest in earth</a:t>
            </a:r>
          </a:p>
        </p:txBody>
      </p:sp>
      <p:grpSp>
        <p:nvGrpSpPr>
          <p:cNvPr id="27" name="Group 26">
            <a:extLst>
              <a:ext uri="{FF2B5EF4-FFF2-40B4-BE49-F238E27FC236}">
                <a16:creationId xmlns:a16="http://schemas.microsoft.com/office/drawing/2014/main" id="{8D678360-F296-4E8C-AC5F-E0C75C4F996C}"/>
              </a:ext>
            </a:extLst>
          </p:cNvPr>
          <p:cNvGrpSpPr/>
          <p:nvPr/>
        </p:nvGrpSpPr>
        <p:grpSpPr>
          <a:xfrm>
            <a:off x="439851" y="3559550"/>
            <a:ext cx="11611126" cy="2143125"/>
            <a:chOff x="0" y="4513633"/>
            <a:chExt cx="11611126" cy="2143125"/>
          </a:xfrm>
        </p:grpSpPr>
        <p:sp>
          <p:nvSpPr>
            <p:cNvPr id="6" name="TextBox 5">
              <a:extLst>
                <a:ext uri="{FF2B5EF4-FFF2-40B4-BE49-F238E27FC236}">
                  <a16:creationId xmlns:a16="http://schemas.microsoft.com/office/drawing/2014/main" id="{6E682400-160E-4084-B75D-E23A94F01186}"/>
                </a:ext>
              </a:extLst>
            </p:cNvPr>
            <p:cNvSpPr txBox="1"/>
            <p:nvPr/>
          </p:nvSpPr>
          <p:spPr>
            <a:xfrm>
              <a:off x="6141551" y="6264644"/>
              <a:ext cx="986594" cy="247650"/>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lvl1pPr>
                <a:defRPr>
                  <a:solidFill>
                    <a:schemeClr val="tx1"/>
                  </a:solidFill>
                  <a:latin typeface="Arial" charset="0"/>
                  <a:ea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defRPr/>
              </a:pPr>
              <a:r>
                <a:rPr lang="en-GB" sz="1000">
                  <a:solidFill>
                    <a:schemeClr val="bg1"/>
                  </a:solidFill>
                  <a:latin typeface="Calibri" charset="0"/>
                </a:rPr>
                <a:t>John O’Boyle</a:t>
              </a:r>
              <a:endParaRPr lang="en-IE" sz="1000">
                <a:solidFill>
                  <a:schemeClr val="bg1"/>
                </a:solidFill>
                <a:latin typeface="Calibri" charset="0"/>
              </a:endParaRPr>
            </a:p>
          </p:txBody>
        </p:sp>
        <p:pic>
          <p:nvPicPr>
            <p:cNvPr id="12" name="Picture 1">
              <a:extLst>
                <a:ext uri="{FF2B5EF4-FFF2-40B4-BE49-F238E27FC236}">
                  <a16:creationId xmlns:a16="http://schemas.microsoft.com/office/drawing/2014/main" id="{BD1AEA17-FF03-4829-AFE7-F6648CE5F71C}"/>
                </a:ext>
              </a:extLst>
            </p:cNvPr>
            <p:cNvPicPr>
              <a:picLocks noChangeAspect="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1326662" y="4513633"/>
              <a:ext cx="1503673" cy="21431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0D9866B2-3273-408D-9061-B198040B4BB4}"/>
                </a:ext>
              </a:extLst>
            </p:cNvPr>
            <p:cNvPicPr>
              <a:picLocks noChangeAspect="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2961787" y="4521569"/>
              <a:ext cx="1293466"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4" name="Picture 13">
              <a:extLst>
                <a:ext uri="{FF2B5EF4-FFF2-40B4-BE49-F238E27FC236}">
                  <a16:creationId xmlns:a16="http://schemas.microsoft.com/office/drawing/2014/main" id="{0A6C2DC9-A6F9-47A0-9F42-C54917B261FE}"/>
                </a:ext>
              </a:extLst>
            </p:cNvPr>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365137" y="4521569"/>
              <a:ext cx="1526688" cy="21351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96102A5C-BB8D-42DA-B5A5-ABE3B3FD8107}"/>
                </a:ext>
              </a:extLst>
            </p:cNvPr>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6014549" y="4521570"/>
              <a:ext cx="1591133" cy="2117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7" name="Picture 16">
              <a:extLst>
                <a:ext uri="{FF2B5EF4-FFF2-40B4-BE49-F238E27FC236}">
                  <a16:creationId xmlns:a16="http://schemas.microsoft.com/office/drawing/2014/main" id="{CE750C13-17F1-432E-927B-F94C7ABC0477}"/>
                </a:ext>
              </a:extLst>
            </p:cNvPr>
            <p:cNvPicPr>
              <a:picLocks noChangeAspect="1"/>
            </p:cNvPicPr>
            <p:nvPr/>
          </p:nvPicPr>
          <p:blipFill rotWithShape="1">
            <a:blip r:embed="rId13" cstate="email">
              <a:extLst>
                <a:ext uri="{28A0092B-C50C-407E-A947-70E740481C1C}">
                  <a14:useLocalDpi xmlns:a14="http://schemas.microsoft.com/office/drawing/2010/main" val="0"/>
                </a:ext>
              </a:extLst>
            </a:blip>
            <a:srcRect/>
            <a:stretch/>
          </p:blipFill>
          <p:spPr bwMode="auto">
            <a:xfrm>
              <a:off x="7777620" y="4546004"/>
              <a:ext cx="1591133" cy="208631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0BA48BA0-1570-4ABE-9976-573A76AE8943}"/>
                </a:ext>
              </a:extLst>
            </p:cNvPr>
            <p:cNvSpPr txBox="1"/>
            <p:nvPr/>
          </p:nvSpPr>
          <p:spPr>
            <a:xfrm>
              <a:off x="0" y="4668185"/>
              <a:ext cx="1214742" cy="1169551"/>
            </a:xfrm>
            <a:prstGeom prst="rect">
              <a:avLst/>
            </a:prstGeom>
            <a:noFill/>
          </p:spPr>
          <p:txBody>
            <a:bodyPr wrap="square" rtlCol="0">
              <a:spAutoFit/>
            </a:bodyPr>
            <a:lstStyle/>
            <a:p>
              <a:r>
                <a:rPr lang="en-US" sz="7000" b="1" dirty="0">
                  <a:solidFill>
                    <a:srgbClr val="F9A61A"/>
                  </a:solidFill>
                </a:rPr>
                <a:t>15</a:t>
              </a:r>
            </a:p>
          </p:txBody>
        </p:sp>
        <p:sp>
          <p:nvSpPr>
            <p:cNvPr id="22" name="TextBox 21">
              <a:extLst>
                <a:ext uri="{FF2B5EF4-FFF2-40B4-BE49-F238E27FC236}">
                  <a16:creationId xmlns:a16="http://schemas.microsoft.com/office/drawing/2014/main" id="{3DD7B881-D9AF-4554-960B-69F63950895C}"/>
                </a:ext>
              </a:extLst>
            </p:cNvPr>
            <p:cNvSpPr txBox="1"/>
            <p:nvPr/>
          </p:nvSpPr>
          <p:spPr>
            <a:xfrm>
              <a:off x="79375" y="5565636"/>
              <a:ext cx="1214742" cy="400110"/>
            </a:xfrm>
            <a:prstGeom prst="rect">
              <a:avLst/>
            </a:prstGeom>
            <a:noFill/>
          </p:spPr>
          <p:txBody>
            <a:bodyPr wrap="square" rtlCol="0">
              <a:spAutoFit/>
            </a:bodyPr>
            <a:lstStyle/>
            <a:p>
              <a:r>
                <a:rPr lang="en-US" sz="2000" b="1" dirty="0">
                  <a:solidFill>
                    <a:srgbClr val="F9A61A"/>
                  </a:solidFill>
                </a:rPr>
                <a:t>species</a:t>
              </a:r>
            </a:p>
          </p:txBody>
        </p:sp>
        <p:sp>
          <p:nvSpPr>
            <p:cNvPr id="25" name="Rectangle 1">
              <a:extLst>
                <a:ext uri="{FF2B5EF4-FFF2-40B4-BE49-F238E27FC236}">
                  <a16:creationId xmlns:a16="http://schemas.microsoft.com/office/drawing/2014/main" id="{EBC8832A-D5C5-4441-B02F-DDFAA229F1E3}"/>
                </a:ext>
              </a:extLst>
            </p:cNvPr>
            <p:cNvSpPr>
              <a:spLocks noChangeArrowheads="1"/>
            </p:cNvSpPr>
            <p:nvPr/>
          </p:nvSpPr>
          <p:spPr bwMode="auto">
            <a:xfrm>
              <a:off x="1815313" y="5211693"/>
              <a:ext cx="7055569" cy="553998"/>
            </a:xfrm>
            <a:prstGeom prst="rect">
              <a:avLst/>
            </a:prstGeom>
            <a:solidFill>
              <a:srgbClr val="FFFFFF">
                <a:alpha val="60000"/>
              </a:srgbClr>
            </a:solidFill>
            <a:ln>
              <a:noFill/>
            </a:ln>
          </p:spPr>
          <p:style>
            <a:lnRef idx="1">
              <a:schemeClr val="accent3"/>
            </a:lnRef>
            <a:fillRef idx="2">
              <a:schemeClr val="accent3"/>
            </a:fillRef>
            <a:effectRef idx="1">
              <a:schemeClr val="accent3"/>
            </a:effectRef>
            <a:fontRef idx="minor">
              <a:schemeClr val="dk1"/>
            </a:fontRef>
          </p:style>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IE" altLang="en-US" sz="3000" b="1" spc="800" dirty="0">
                  <a:latin typeface="Abadi" panose="020B0604020104020204" pitchFamily="34" charset="0"/>
                </a:rPr>
                <a:t>CAVITY NESTING BEES</a:t>
              </a:r>
            </a:p>
          </p:txBody>
        </p:sp>
        <p:sp>
          <p:nvSpPr>
            <p:cNvPr id="26" name="TextBox 25">
              <a:extLst>
                <a:ext uri="{FF2B5EF4-FFF2-40B4-BE49-F238E27FC236}">
                  <a16:creationId xmlns:a16="http://schemas.microsoft.com/office/drawing/2014/main" id="{77462830-162A-4158-ACC1-91DE0D92BFC8}"/>
                </a:ext>
              </a:extLst>
            </p:cNvPr>
            <p:cNvSpPr txBox="1"/>
            <p:nvPr/>
          </p:nvSpPr>
          <p:spPr>
            <a:xfrm>
              <a:off x="9368753" y="4943927"/>
              <a:ext cx="2242373" cy="1338828"/>
            </a:xfrm>
            <a:prstGeom prst="rect">
              <a:avLst/>
            </a:prstGeom>
            <a:noFill/>
          </p:spPr>
          <p:txBody>
            <a:bodyPr wrap="square" rtlCol="0">
              <a:spAutoFit/>
            </a:bodyPr>
            <a:lstStyle/>
            <a:p>
              <a:pPr algn="ctr">
                <a:lnSpc>
                  <a:spcPct val="90000"/>
                </a:lnSpc>
              </a:pPr>
              <a:r>
                <a:rPr lang="en-US" sz="3000" b="1" dirty="0">
                  <a:solidFill>
                    <a:srgbClr val="F9A61A"/>
                  </a:solidFill>
                </a:rPr>
                <a:t>Nest in walls &amp; structures</a:t>
              </a:r>
            </a:p>
          </p:txBody>
        </p:sp>
      </p:grpSp>
      <p:pic>
        <p:nvPicPr>
          <p:cNvPr id="28" name="Picture 27">
            <a:extLst>
              <a:ext uri="{FF2B5EF4-FFF2-40B4-BE49-F238E27FC236}">
                <a16:creationId xmlns:a16="http://schemas.microsoft.com/office/drawing/2014/main" id="{2ED22848-846C-46CB-8E8B-5FD09BBD995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725094" y="6224955"/>
            <a:ext cx="1325883" cy="535839"/>
          </a:xfrm>
          <a:prstGeom prst="rect">
            <a:avLst/>
          </a:prstGeom>
        </p:spPr>
      </p:pic>
    </p:spTree>
    <p:extLst>
      <p:ext uri="{BB962C8B-B14F-4D97-AF65-F5344CB8AC3E}">
        <p14:creationId xmlns:p14="http://schemas.microsoft.com/office/powerpoint/2010/main" val="1046838425"/>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6302</TotalTime>
  <Words>3081</Words>
  <Application>Microsoft Office PowerPoint</Application>
  <PresentationFormat>Widescreen</PresentationFormat>
  <Paragraphs>349</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ＭＳ Ｐゴシック</vt:lpstr>
      <vt:lpstr>Abadi</vt:lpstr>
      <vt:lpstr>Arial</vt:lpstr>
      <vt:lpstr>Arial,Sans-Serif</vt:lpstr>
      <vt:lpstr>Calibri</vt:lpstr>
      <vt:lpstr>ProximaNovaA-Regular</vt:lpstr>
      <vt:lpstr>Wingdings</vt:lpstr>
      <vt:lpstr>Wingdings,Sans-Serif</vt:lpstr>
      <vt:lpstr>Office Theme</vt:lpstr>
      <vt:lpstr>PowerPoint Presentation</vt:lpstr>
      <vt:lpstr>PowerPoint Presentation</vt:lpstr>
      <vt:lpstr>Introductions</vt:lpstr>
      <vt:lpstr>Bees in Ireland </vt:lpstr>
      <vt:lpstr>Why we Need Honeybees &amp; Pollinators</vt:lpstr>
      <vt:lpstr>Bumblebees– 21 Different Types in Ireland</vt:lpstr>
      <vt:lpstr>Need Food Sources Throughout the Year</vt:lpstr>
      <vt:lpstr>Solitary Bees – 77 Different Types in Ireland </vt:lpstr>
      <vt:lpstr>Where Do Solitary Bees Nest? </vt:lpstr>
      <vt:lpstr>Are Pollinators Declining in Ireland? </vt:lpstr>
      <vt:lpstr>Why are Pollinators Declining? </vt:lpstr>
      <vt:lpstr>Food, Shelter &amp; Safety for pollinators </vt:lpstr>
      <vt:lpstr>PowerPoint Presentation</vt:lpstr>
      <vt:lpstr>PowerPoint Presentation</vt:lpstr>
      <vt:lpstr>PowerPoint Presentation</vt:lpstr>
      <vt:lpstr>Case Study: Golf Course</vt:lpstr>
      <vt:lpstr>PowerPoint Presentation</vt:lpstr>
      <vt:lpstr>Office Park</vt:lpstr>
      <vt:lpstr>Window Boxes</vt:lpstr>
      <vt:lpstr>Home Garden</vt:lpstr>
      <vt:lpstr>PowerPoint Presentation</vt:lpstr>
      <vt:lpstr>PowerPoint Presentation</vt:lpstr>
      <vt:lpstr>Resources </vt:lpstr>
      <vt:lpstr>If we all do something small, the result can be enormous.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If we all do something small, the result can be huge</dc:title>
  <dc:creator>Wally Blennerhassett</dc:creator>
  <cp:lastModifiedBy>Sarah Kelly</cp:lastModifiedBy>
  <cp:revision>750</cp:revision>
  <dcterms:created xsi:type="dcterms:W3CDTF">2020-10-01T13:26:57Z</dcterms:created>
  <dcterms:modified xsi:type="dcterms:W3CDTF">2021-04-27T17:12:38Z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59b6cd5-d141-4a33-8bf1-0ca04484304f_Enabled">
    <vt:lpwstr>true</vt:lpwstr>
  </property>
  <property fmtid="{D5CDD505-2E9C-101B-9397-08002B2CF9AE}" pid="3" name="MSIP_Label_a59b6cd5-d141-4a33-8bf1-0ca04484304f_SetDate">
    <vt:lpwstr>2021-04-27T12:15:12Z</vt:lpwstr>
  </property>
  <property fmtid="{D5CDD505-2E9C-101B-9397-08002B2CF9AE}" pid="4" name="MSIP_Label_a59b6cd5-d141-4a33-8bf1-0ca04484304f_Method">
    <vt:lpwstr>Standard</vt:lpwstr>
  </property>
  <property fmtid="{D5CDD505-2E9C-101B-9397-08002B2CF9AE}" pid="5" name="MSIP_Label_a59b6cd5-d141-4a33-8bf1-0ca04484304f_Name">
    <vt:lpwstr>restricted-default</vt:lpwstr>
  </property>
  <property fmtid="{D5CDD505-2E9C-101B-9397-08002B2CF9AE}" pid="6" name="MSIP_Label_a59b6cd5-d141-4a33-8bf1-0ca04484304f_SiteId">
    <vt:lpwstr>38ae3bcd-9579-4fd4-adda-b42e1495d55a</vt:lpwstr>
  </property>
  <property fmtid="{D5CDD505-2E9C-101B-9397-08002B2CF9AE}" pid="7" name="MSIP_Label_a59b6cd5-d141-4a33-8bf1-0ca04484304f_ActionId">
    <vt:lpwstr>ded76e5f-11a8-411f-b628-e17a795d63d8</vt:lpwstr>
  </property>
  <property fmtid="{D5CDD505-2E9C-101B-9397-08002B2CF9AE}" pid="8" name="MSIP_Label_a59b6cd5-d141-4a33-8bf1-0ca04484304f_ContentBits">
    <vt:lpwstr>0</vt:lpwstr>
  </property>
  <property fmtid="{D5CDD505-2E9C-101B-9397-08002B2CF9AE}" pid="9" name="Document_Confidentiality">
    <vt:lpwstr>Restricted</vt:lpwstr>
  </property>
</Properties>
</file>